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  <p:sldId id="261" r:id="rId4"/>
    <p:sldId id="272" r:id="rId5"/>
    <p:sldId id="269" r:id="rId6"/>
    <p:sldId id="267" r:id="rId7"/>
    <p:sldId id="27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4B99DF"/>
    <a:srgbClr val="0000CC"/>
    <a:srgbClr val="000066"/>
    <a:srgbClr val="0033CC"/>
    <a:srgbClr val="66CCFF"/>
    <a:srgbClr val="0066FF"/>
    <a:srgbClr val="4BBCD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10" d="100"/>
          <a:sy n="110" d="100"/>
        </p:scale>
        <p:origin x="-100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1988840"/>
            <a:ext cx="5952724" cy="1728192"/>
          </a:xfrm>
        </p:spPr>
        <p:txBody>
          <a:bodyPr anchor="t">
            <a:normAutofit/>
          </a:bodyPr>
          <a:lstStyle/>
          <a:p>
            <a:pPr algn="l"/>
            <a:r>
              <a:rPr lang="ru-RU" sz="3200" b="1" dirty="0" smtClean="0">
                <a:latin typeface="Roboto" pitchFamily="2" charset="0"/>
                <a:ea typeface="Roboto" pitchFamily="2" charset="0"/>
                <a:cs typeface="Roboto" pitchFamily="2" charset="0"/>
              </a:rPr>
              <a:t>Ша</a:t>
            </a:r>
            <a:r>
              <a:rPr lang="kk-KZ" sz="3200" b="1" dirty="0" smtClean="0">
                <a:latin typeface="Roboto" pitchFamily="2" charset="0"/>
                <a:ea typeface="Roboto" pitchFamily="2" charset="0"/>
                <a:cs typeface="Roboto" pitchFamily="2" charset="0"/>
              </a:rPr>
              <a:t>ғын және орта кәсіпкерліктің мониторингі</a:t>
            </a:r>
            <a:endParaRPr lang="ru-RU" sz="3200" b="1" dirty="0">
              <a:latin typeface="Roboto" pitchFamily="2" charset="0"/>
              <a:ea typeface="Roboto" pitchFamily="2" charset="0"/>
              <a:cs typeface="Roboto" pitchFamily="2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91680" y="6381328"/>
            <a:ext cx="6552728" cy="36004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1000" b="1" dirty="0" smtClean="0">
                <a:latin typeface="Roboto" pitchFamily="2" charset="0"/>
                <a:ea typeface="Roboto" pitchFamily="2" charset="0"/>
                <a:cs typeface="Roboto" pitchFamily="2" charset="0"/>
              </a:rPr>
              <a:t>Астана 2024</a:t>
            </a:r>
            <a:endParaRPr lang="ru-RU" sz="1000" b="1" dirty="0">
              <a:latin typeface="Roboto" pitchFamily="2" charset="0"/>
              <a:ea typeface="Roboto" pitchFamily="2" charset="0"/>
              <a:cs typeface="Roboto" pitchFamily="2" charset="0"/>
            </a:endParaRPr>
          </a:p>
        </p:txBody>
      </p:sp>
      <p:pic>
        <p:nvPicPr>
          <p:cNvPr id="1027" name="Picture 3" descr="C:\Users\JinKinzero\Desktop\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96752"/>
            <a:ext cx="1475655" cy="5661248"/>
          </a:xfrm>
          <a:prstGeom prst="rect">
            <a:avLst/>
          </a:prstGeom>
          <a:noFill/>
        </p:spPr>
      </p:pic>
      <p:pic>
        <p:nvPicPr>
          <p:cNvPr id="1028" name="Picture 4" descr="C:\Users\JinKinzero\Desktop\5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5656" y="1196752"/>
            <a:ext cx="72008" cy="5661248"/>
          </a:xfrm>
          <a:prstGeom prst="rect">
            <a:avLst/>
          </a:prstGeom>
          <a:noFill/>
        </p:spPr>
      </p:pic>
      <p:pic>
        <p:nvPicPr>
          <p:cNvPr id="1029" name="Picture 5" descr="C:\Users\JinKinzero\Desktop\6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V="1">
            <a:off x="1547664" y="1196752"/>
            <a:ext cx="7596336" cy="288032"/>
          </a:xfrm>
          <a:prstGeom prst="rect">
            <a:avLst/>
          </a:prstGeom>
          <a:noFill/>
        </p:spPr>
      </p:pic>
      <p:sp>
        <p:nvSpPr>
          <p:cNvPr id="9" name="Заголовок 1"/>
          <p:cNvSpPr txBox="1">
            <a:spLocks/>
          </p:cNvSpPr>
          <p:nvPr/>
        </p:nvSpPr>
        <p:spPr>
          <a:xfrm>
            <a:off x="6012160" y="1124744"/>
            <a:ext cx="2880320" cy="4229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Roboto" pitchFamily="2" charset="0"/>
                <a:ea typeface="Roboto" pitchFamily="2" charset="0"/>
                <a:cs typeface="Roboto" pitchFamily="2" charset="0"/>
              </a:rPr>
              <a:t>www.stat.gov.kz</a:t>
            </a:r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Roboto" pitchFamily="2" charset="0"/>
              <a:ea typeface="Roboto" pitchFamily="2" charset="0"/>
              <a:cs typeface="Roboto" pitchFamily="2" charset="0"/>
            </a:endParaRPr>
          </a:p>
        </p:txBody>
      </p:sp>
      <p:pic>
        <p:nvPicPr>
          <p:cNvPr id="4" name="Picture 2" descr="C:\Users\JinKinzero\Desktop\8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60884" y="1844824"/>
            <a:ext cx="1783116" cy="4791944"/>
          </a:xfrm>
          <a:prstGeom prst="rect">
            <a:avLst/>
          </a:prstGeom>
          <a:noFill/>
        </p:spPr>
      </p:pic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23728" y="3501008"/>
            <a:ext cx="3096344" cy="1800200"/>
          </a:xfrm>
          <a:prstGeom prst="rect">
            <a:avLst/>
          </a:prstGeom>
          <a:noFill/>
          <a:ln w="25400" algn="ctr">
            <a:noFill/>
            <a:prstDash val="sysDot"/>
            <a:miter lim="800000"/>
            <a:headEnd/>
            <a:tailEnd/>
          </a:ln>
        </p:spPr>
      </p:pic>
      <p:pic>
        <p:nvPicPr>
          <p:cNvPr id="13" name="Рисунок 12" descr="Group 1706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57158" y="214290"/>
            <a:ext cx="2643206" cy="714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404665"/>
            <a:ext cx="8064896" cy="648072"/>
          </a:xfrm>
        </p:spPr>
        <p:txBody>
          <a:bodyPr anchor="t">
            <a:normAutofit/>
          </a:bodyPr>
          <a:lstStyle/>
          <a:p>
            <a:pPr algn="l"/>
            <a:r>
              <a:rPr lang="kk-KZ" sz="2400" b="1" dirty="0" smtClean="0">
                <a:latin typeface="Roboto" pitchFamily="2" charset="0"/>
                <a:ea typeface="Roboto" pitchFamily="2" charset="0"/>
                <a:cs typeface="Roboto" pitchFamily="2" charset="0"/>
              </a:rPr>
              <a:t>ӘДІСНАМА</a:t>
            </a:r>
            <a:endParaRPr lang="ru-RU" sz="2400" b="1" dirty="0">
              <a:latin typeface="Roboto" pitchFamily="2" charset="0"/>
              <a:ea typeface="Roboto" pitchFamily="2" charset="0"/>
              <a:cs typeface="Roboto" pitchFamily="2" charset="0"/>
            </a:endParaRPr>
          </a:p>
        </p:txBody>
      </p:sp>
      <p:pic>
        <p:nvPicPr>
          <p:cNvPr id="4" name="Picture 5" descr="C:\Users\JinKinzero\Desktop\6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V="1">
            <a:off x="0" y="6381328"/>
            <a:ext cx="9144000" cy="476672"/>
          </a:xfrm>
          <a:prstGeom prst="rect">
            <a:avLst/>
          </a:prstGeom>
          <a:noFill/>
        </p:spPr>
      </p:pic>
      <p:cxnSp>
        <p:nvCxnSpPr>
          <p:cNvPr id="9" name="Прямая соединительная линия 8"/>
          <p:cNvCxnSpPr/>
          <p:nvPr/>
        </p:nvCxnSpPr>
        <p:spPr>
          <a:xfrm>
            <a:off x="539552" y="836712"/>
            <a:ext cx="80648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Заголовок 1"/>
          <p:cNvSpPr txBox="1">
            <a:spLocks/>
          </p:cNvSpPr>
          <p:nvPr/>
        </p:nvSpPr>
        <p:spPr>
          <a:xfrm>
            <a:off x="755576" y="6453336"/>
            <a:ext cx="8064896" cy="40466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70C31E-AC9C-49F8-BBEE-CD731B2B8D34}" type="slidenum">
              <a:rPr kumimoji="0" lang="ru-RU" sz="10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ru-RU" sz="1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Блок-схема: документ 10"/>
          <p:cNvSpPr/>
          <p:nvPr/>
        </p:nvSpPr>
        <p:spPr>
          <a:xfrm>
            <a:off x="4429124" y="1196752"/>
            <a:ext cx="3857652" cy="1512168"/>
          </a:xfrm>
          <a:prstGeom prst="flowChartDocumen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500" dirty="0" smtClean="0">
              <a:solidFill>
                <a:schemeClr val="tx1"/>
              </a:solidFill>
              <a:latin typeface="Roboto" pitchFamily="2" charset="0"/>
              <a:ea typeface="Roboto" pitchFamily="2" charset="0"/>
              <a:cs typeface="Roboto" pitchFamily="2" charset="0"/>
            </a:endParaRPr>
          </a:p>
          <a:p>
            <a:r>
              <a:rPr lang="kk-KZ" sz="1400" b="1" dirty="0" smtClean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Кәсіпкерлік кодексі </a:t>
            </a:r>
            <a:r>
              <a:rPr lang="kk-KZ" sz="1400" dirty="0" smtClean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шағын және орта кәсіпкерлік субъектілеріне шаруашылық жүргізуші субъектілерінің қатысты өлшемшартын анықтайды және кәсіпкерлік субъектілерінің қызметін реттейді.</a:t>
            </a:r>
            <a:endParaRPr lang="ru-RU" sz="1400" dirty="0">
              <a:solidFill>
                <a:schemeClr val="tx1"/>
              </a:solidFill>
              <a:latin typeface="Roboto" pitchFamily="2" charset="0"/>
              <a:ea typeface="Roboto" pitchFamily="2" charset="0"/>
              <a:cs typeface="Roboto" pitchFamily="2" charset="0"/>
            </a:endParaRPr>
          </a:p>
        </p:txBody>
      </p:sp>
      <p:pic>
        <p:nvPicPr>
          <p:cNvPr id="1026" name="Picture 2" descr="C:\Users\mmisyura\Desktop\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1124744"/>
            <a:ext cx="2952327" cy="432048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</p:pic>
      <p:sp>
        <p:nvSpPr>
          <p:cNvPr id="13" name="Блок-схема: документ 12"/>
          <p:cNvSpPr/>
          <p:nvPr/>
        </p:nvSpPr>
        <p:spPr>
          <a:xfrm>
            <a:off x="4427984" y="4005064"/>
            <a:ext cx="3960440" cy="1440160"/>
          </a:xfrm>
          <a:prstGeom prst="flowChartDocumen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k-KZ" sz="1400" i="1" dirty="0" smtClean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2017 жылғы 20 қыркүйектегі №130 бұйрығымен бекітілген </a:t>
            </a:r>
            <a:r>
              <a:rPr lang="ru-RU" sz="1400" b="1" dirty="0" smtClean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Ша</a:t>
            </a:r>
            <a:r>
              <a:rPr lang="kk-KZ" sz="1400" b="1" dirty="0" smtClean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ғын және орта кәсіпкерлік көрсеткіштерін есептеу әдістемесі</a:t>
            </a:r>
            <a:endParaRPr lang="ru-RU" sz="1400" i="1" dirty="0">
              <a:solidFill>
                <a:schemeClr val="tx1"/>
              </a:solidFill>
              <a:latin typeface="Roboto" pitchFamily="2" charset="0"/>
              <a:ea typeface="Roboto" pitchFamily="2" charset="0"/>
              <a:cs typeface="Roboto" pitchFamily="2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427984" y="2852936"/>
            <a:ext cx="3888432" cy="93325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i="1" dirty="0" smtClean="0">
              <a:solidFill>
                <a:schemeClr val="tx2">
                  <a:lumMod val="50000"/>
                </a:schemeClr>
              </a:solidFill>
              <a:latin typeface="Roboto" pitchFamily="2" charset="0"/>
              <a:ea typeface="Roboto" pitchFamily="2" charset="0"/>
              <a:cs typeface="Roboto" pitchFamily="2" charset="0"/>
            </a:endParaRPr>
          </a:p>
          <a:p>
            <a:pPr algn="ctr"/>
            <a:r>
              <a:rPr lang="ru-RU" sz="1200" dirty="0" smtClean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 </a:t>
            </a:r>
            <a:r>
              <a:rPr lang="ru-RU" sz="1200" i="1" dirty="0" smtClean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 </a:t>
            </a:r>
            <a:r>
              <a:rPr lang="ru-RU" sz="1200" i="1" dirty="0" err="1" smtClean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Мемлекеттік</a:t>
            </a:r>
            <a:r>
              <a:rPr lang="ru-RU" sz="1200" i="1" dirty="0" smtClean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 статистика </a:t>
            </a:r>
            <a:r>
              <a:rPr lang="ru-RU" sz="1200" i="1" dirty="0" err="1" smtClean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мақсаттары үшін жұмыскерлердің жылдық орташа</a:t>
            </a:r>
            <a:r>
              <a:rPr lang="ru-RU" sz="1200" i="1" dirty="0" smtClean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 </a:t>
            </a:r>
            <a:r>
              <a:rPr lang="ru-RU" sz="1200" i="1" dirty="0" err="1" smtClean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санының өлшемшарты ғана пайдаланылады</a:t>
            </a:r>
            <a:r>
              <a:rPr lang="ru-RU" sz="1200" i="1" dirty="0" smtClean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. </a:t>
            </a:r>
          </a:p>
          <a:p>
            <a:pPr algn="ctr"/>
            <a:r>
              <a:rPr lang="ru-RU" sz="1200" i="1" dirty="0" smtClean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(24 </a:t>
            </a:r>
            <a:r>
              <a:rPr lang="ru-RU" sz="1200" i="1" dirty="0" err="1" smtClean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бап</a:t>
            </a:r>
            <a:r>
              <a:rPr lang="ru-RU" sz="1200" i="1" dirty="0" smtClean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. 2-тармақ)</a:t>
            </a:r>
          </a:p>
          <a:p>
            <a:pPr algn="ctr"/>
            <a:r>
              <a:rPr lang="ru-RU" sz="1200" i="1" dirty="0" smtClean="0">
                <a:solidFill>
                  <a:schemeClr val="tx2">
                    <a:lumMod val="50000"/>
                  </a:schemeClr>
                </a:solidFill>
              </a:rPr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404665"/>
            <a:ext cx="8064896" cy="648072"/>
          </a:xfrm>
        </p:spPr>
        <p:txBody>
          <a:bodyPr anchor="t">
            <a:normAutofit/>
          </a:bodyPr>
          <a:lstStyle/>
          <a:p>
            <a:pPr algn="l"/>
            <a:r>
              <a:rPr lang="ru-RU" sz="2000" b="1" dirty="0" err="1" smtClean="0">
                <a:latin typeface="Roboto" pitchFamily="2" charset="0"/>
                <a:ea typeface="Roboto" pitchFamily="2" charset="0"/>
                <a:cs typeface="Roboto" pitchFamily="2" charset="0"/>
              </a:rPr>
              <a:t>Көрсеткіштердің құрылымы және ақпараттың дереккөздері</a:t>
            </a:r>
            <a:endParaRPr lang="ru-RU" sz="2000" b="1" dirty="0">
              <a:latin typeface="Roboto" pitchFamily="2" charset="0"/>
              <a:ea typeface="Roboto" pitchFamily="2" charset="0"/>
              <a:cs typeface="Roboto" pitchFamily="2" charset="0"/>
            </a:endParaRPr>
          </a:p>
        </p:txBody>
      </p:sp>
      <p:pic>
        <p:nvPicPr>
          <p:cNvPr id="4" name="Picture 5" descr="C:\Users\JinKinzero\Desktop\6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V="1">
            <a:off x="0" y="6381328"/>
            <a:ext cx="9144000" cy="476672"/>
          </a:xfrm>
          <a:prstGeom prst="rect">
            <a:avLst/>
          </a:prstGeom>
          <a:noFill/>
        </p:spPr>
      </p:pic>
      <p:cxnSp>
        <p:nvCxnSpPr>
          <p:cNvPr id="9" name="Прямая соединительная линия 8"/>
          <p:cNvCxnSpPr/>
          <p:nvPr/>
        </p:nvCxnSpPr>
        <p:spPr>
          <a:xfrm>
            <a:off x="539552" y="836712"/>
            <a:ext cx="80648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Заголовок 1"/>
          <p:cNvSpPr txBox="1">
            <a:spLocks/>
          </p:cNvSpPr>
          <p:nvPr/>
        </p:nvSpPr>
        <p:spPr>
          <a:xfrm>
            <a:off x="755576" y="6453336"/>
            <a:ext cx="8064896" cy="40466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70C31E-AC9C-49F8-BBEE-CD731B2B8D34}" type="slidenum">
              <a:rPr kumimoji="0" lang="ru-RU" sz="10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ru-RU" sz="1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2500298" y="1857364"/>
            <a:ext cx="470000" cy="169277"/>
          </a:xfrm>
          <a:prstGeom prst="rect">
            <a:avLst/>
          </a:prstGeom>
          <a:noFill/>
          <a:ln w="6350">
            <a:noFill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500" b="1" kern="0" dirty="0">
                <a:solidFill>
                  <a:schemeClr val="bg1"/>
                </a:solidFill>
                <a:latin typeface="Arial Narrow" panose="020B0606020202030204" pitchFamily="34" charset="0"/>
                <a:cs typeface="Arial" pitchFamily="34" charset="0"/>
              </a:rPr>
              <a:t>Г. АСТАНА</a:t>
            </a:r>
            <a:endParaRPr lang="ru-RU" sz="500" b="1" kern="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3143240" y="3143248"/>
            <a:ext cx="487634" cy="169277"/>
          </a:xfrm>
          <a:prstGeom prst="rect">
            <a:avLst/>
          </a:prstGeom>
          <a:noFill/>
          <a:ln w="6350">
            <a:noFill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500" b="1" kern="0" dirty="0">
                <a:solidFill>
                  <a:schemeClr val="bg1"/>
                </a:solidFill>
                <a:latin typeface="Arial Narrow" panose="020B0606020202030204" pitchFamily="34" charset="0"/>
                <a:cs typeface="Arial" pitchFamily="34" charset="0"/>
              </a:rPr>
              <a:t>Г. АЛМАТЫ</a:t>
            </a:r>
            <a:endParaRPr lang="ru-RU" sz="500" b="1" kern="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69" name="Скругленный прямоугольник 68"/>
          <p:cNvSpPr/>
          <p:nvPr/>
        </p:nvSpPr>
        <p:spPr>
          <a:xfrm>
            <a:off x="1619672" y="1412776"/>
            <a:ext cx="1800200" cy="93610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4BBCD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err="1" smtClean="0">
                <a:solidFill>
                  <a:srgbClr val="000099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Жұмыс істеп</a:t>
            </a:r>
            <a:r>
              <a:rPr lang="ru-RU" sz="1400" dirty="0" smtClean="0">
                <a:solidFill>
                  <a:srgbClr val="000099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 </a:t>
            </a:r>
            <a:r>
              <a:rPr lang="ru-RU" sz="1400" dirty="0" err="1" smtClean="0">
                <a:solidFill>
                  <a:srgbClr val="000099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тұрған </a:t>
            </a:r>
            <a:r>
              <a:rPr lang="ru-RU" sz="1400" dirty="0" smtClean="0">
                <a:solidFill>
                  <a:srgbClr val="000099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ШОК </a:t>
            </a:r>
            <a:r>
              <a:rPr lang="ru-RU" sz="1400" dirty="0" err="1" smtClean="0">
                <a:solidFill>
                  <a:srgbClr val="000099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субъектілер</a:t>
            </a:r>
            <a:r>
              <a:rPr lang="ru-RU" sz="1400" dirty="0" smtClean="0">
                <a:solidFill>
                  <a:srgbClr val="000099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 саны</a:t>
            </a:r>
            <a:endParaRPr lang="ru-RU" sz="1400" dirty="0">
              <a:solidFill>
                <a:srgbClr val="000099"/>
              </a:solidFill>
              <a:latin typeface="Roboto" pitchFamily="2" charset="0"/>
              <a:ea typeface="Roboto" pitchFamily="2" charset="0"/>
              <a:cs typeface="Roboto" pitchFamily="2" charset="0"/>
            </a:endParaRPr>
          </a:p>
        </p:txBody>
      </p:sp>
      <p:sp>
        <p:nvSpPr>
          <p:cNvPr id="70" name="Скругленный прямоугольник 69"/>
          <p:cNvSpPr/>
          <p:nvPr/>
        </p:nvSpPr>
        <p:spPr>
          <a:xfrm>
            <a:off x="1619672" y="2780928"/>
            <a:ext cx="1800200" cy="92926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4BBCD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000099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ШОК-та ж</a:t>
            </a:r>
            <a:r>
              <a:rPr lang="kk-KZ" sz="1400" dirty="0" smtClean="0">
                <a:solidFill>
                  <a:srgbClr val="000099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ұмыспен қамтылғандар саны</a:t>
            </a:r>
            <a:endParaRPr lang="ru-RU" sz="1400" dirty="0">
              <a:solidFill>
                <a:srgbClr val="000099"/>
              </a:solidFill>
              <a:latin typeface="Roboto" pitchFamily="2" charset="0"/>
              <a:ea typeface="Roboto" pitchFamily="2" charset="0"/>
              <a:cs typeface="Roboto" pitchFamily="2" charset="0"/>
            </a:endParaRPr>
          </a:p>
        </p:txBody>
      </p:sp>
      <p:sp>
        <p:nvSpPr>
          <p:cNvPr id="71" name="Скругленный прямоугольник 70"/>
          <p:cNvSpPr/>
          <p:nvPr/>
        </p:nvSpPr>
        <p:spPr>
          <a:xfrm>
            <a:off x="1619672" y="4221088"/>
            <a:ext cx="1800200" cy="1145288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4BBCD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000099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ШОК </a:t>
            </a:r>
            <a:r>
              <a:rPr lang="ru-RU" sz="1400" dirty="0" err="1" smtClean="0">
                <a:solidFill>
                  <a:srgbClr val="000099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субъектілерінің өнім </a:t>
            </a:r>
            <a:r>
              <a:rPr lang="ru-RU" sz="1400" dirty="0" smtClean="0">
                <a:solidFill>
                  <a:srgbClr val="000099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(</a:t>
            </a:r>
            <a:r>
              <a:rPr lang="ru-RU" sz="1400" dirty="0" err="1" smtClean="0">
                <a:solidFill>
                  <a:srgbClr val="000099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тауар</a:t>
            </a:r>
            <a:r>
              <a:rPr lang="ru-RU" sz="1400" dirty="0" smtClean="0">
                <a:solidFill>
                  <a:srgbClr val="000099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 мен  </a:t>
            </a:r>
            <a:r>
              <a:rPr lang="ru-RU" sz="1400" dirty="0" err="1" smtClean="0">
                <a:solidFill>
                  <a:srgbClr val="000099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қызмет</a:t>
            </a:r>
            <a:r>
              <a:rPr lang="ru-RU" sz="1400" dirty="0" smtClean="0">
                <a:solidFill>
                  <a:srgbClr val="000099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) </a:t>
            </a:r>
            <a:r>
              <a:rPr lang="ru-RU" sz="1400" dirty="0" err="1" smtClean="0">
                <a:solidFill>
                  <a:srgbClr val="000099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шығарылымы</a:t>
            </a:r>
            <a:endParaRPr lang="ru-RU" sz="1400" dirty="0">
              <a:solidFill>
                <a:srgbClr val="000099"/>
              </a:solidFill>
              <a:latin typeface="Roboto" pitchFamily="2" charset="0"/>
              <a:ea typeface="Roboto" pitchFamily="2" charset="0"/>
              <a:cs typeface="Roboto" pitchFamily="2" charset="0"/>
            </a:endParaRPr>
          </a:p>
        </p:txBody>
      </p:sp>
      <p:sp>
        <p:nvSpPr>
          <p:cNvPr id="73" name="Стрелка вправо 72"/>
          <p:cNvSpPr/>
          <p:nvPr/>
        </p:nvSpPr>
        <p:spPr>
          <a:xfrm>
            <a:off x="3491880" y="1628800"/>
            <a:ext cx="576064" cy="50405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5364088" y="1412776"/>
            <a:ext cx="3312368" cy="936104"/>
          </a:xfrm>
          <a:prstGeom prst="roundRect">
            <a:avLst/>
          </a:prstGeom>
          <a:noFill/>
          <a:ln>
            <a:solidFill>
              <a:srgbClr val="4BBCD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 smtClean="0">
                <a:solidFill>
                  <a:srgbClr val="000099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1. </a:t>
            </a:r>
            <a:r>
              <a:rPr lang="kk-KZ" sz="1400" dirty="0" smtClean="0">
                <a:solidFill>
                  <a:srgbClr val="000099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Статистикалық бизнес-тіркелімнің деректері </a:t>
            </a:r>
            <a:r>
              <a:rPr lang="ru-RU" sz="1400" dirty="0" smtClean="0">
                <a:solidFill>
                  <a:srgbClr val="000099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(СБТ) </a:t>
            </a:r>
          </a:p>
        </p:txBody>
      </p:sp>
      <p:sp>
        <p:nvSpPr>
          <p:cNvPr id="17" name="Стрелка вправо 16"/>
          <p:cNvSpPr/>
          <p:nvPr/>
        </p:nvSpPr>
        <p:spPr>
          <a:xfrm>
            <a:off x="3491880" y="2996952"/>
            <a:ext cx="576064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8" name="Стрелка вправо 17"/>
          <p:cNvSpPr/>
          <p:nvPr/>
        </p:nvSpPr>
        <p:spPr>
          <a:xfrm>
            <a:off x="3491880" y="4653136"/>
            <a:ext cx="576064" cy="50405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5364088" y="2492896"/>
            <a:ext cx="3312368" cy="1296144"/>
          </a:xfrm>
          <a:prstGeom prst="roundRect">
            <a:avLst/>
          </a:prstGeom>
          <a:noFill/>
          <a:ln>
            <a:solidFill>
              <a:srgbClr val="4BBCD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dirty="0" smtClean="0">
              <a:solidFill>
                <a:srgbClr val="000099"/>
              </a:solidFill>
            </a:endParaRPr>
          </a:p>
          <a:p>
            <a:pPr algn="ctr"/>
            <a:endParaRPr lang="ru-RU" sz="1600" dirty="0" smtClean="0">
              <a:solidFill>
                <a:srgbClr val="000099"/>
              </a:solidFill>
            </a:endParaRPr>
          </a:p>
          <a:p>
            <a:endParaRPr lang="ru-RU" sz="1600" dirty="0" smtClean="0">
              <a:solidFill>
                <a:srgbClr val="000099"/>
              </a:solidFill>
            </a:endParaRPr>
          </a:p>
          <a:p>
            <a:r>
              <a:rPr lang="ru-RU" sz="1400" dirty="0" smtClean="0">
                <a:solidFill>
                  <a:srgbClr val="000099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2. </a:t>
            </a:r>
            <a:r>
              <a:rPr lang="kk-KZ" sz="1400" dirty="0" smtClean="0">
                <a:solidFill>
                  <a:srgbClr val="000099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Жалпымемлекеттік статистикалық байқаулар </a:t>
            </a:r>
            <a:endParaRPr lang="ru-RU" sz="1400" dirty="0">
              <a:solidFill>
                <a:srgbClr val="000099"/>
              </a:solidFill>
              <a:latin typeface="Roboto" pitchFamily="2" charset="0"/>
              <a:ea typeface="Roboto" pitchFamily="2" charset="0"/>
              <a:cs typeface="Roboto" pitchFamily="2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5364088" y="4293096"/>
            <a:ext cx="3312368" cy="1440160"/>
          </a:xfrm>
          <a:prstGeom prst="roundRect">
            <a:avLst/>
          </a:prstGeom>
          <a:noFill/>
          <a:ln>
            <a:solidFill>
              <a:srgbClr val="4BBCD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900" dirty="0">
              <a:solidFill>
                <a:srgbClr val="000099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5429256" y="4357694"/>
            <a:ext cx="3168352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solidFill>
                  <a:srgbClr val="000099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1. </a:t>
            </a:r>
            <a:r>
              <a:rPr lang="kk-KZ" sz="1400" dirty="0" smtClean="0">
                <a:solidFill>
                  <a:srgbClr val="000099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Жалпымемлекеттік статистикалық байқаулар </a:t>
            </a:r>
            <a:endParaRPr lang="ru-RU" sz="1400" dirty="0" smtClean="0">
              <a:solidFill>
                <a:srgbClr val="000099"/>
              </a:solidFill>
              <a:latin typeface="Roboto" pitchFamily="2" charset="0"/>
              <a:ea typeface="Roboto" pitchFamily="2" charset="0"/>
              <a:cs typeface="Roboto" pitchFamily="2" charset="0"/>
            </a:endParaRPr>
          </a:p>
          <a:p>
            <a:pPr marL="342900" indent="-342900"/>
            <a:endParaRPr lang="ru-RU" sz="1400" dirty="0" smtClean="0">
              <a:solidFill>
                <a:srgbClr val="000099"/>
              </a:solidFill>
            </a:endParaRPr>
          </a:p>
          <a:p>
            <a:pPr marL="342900" indent="-342900"/>
            <a:r>
              <a:rPr lang="ru-RU" sz="1400" dirty="0" smtClean="0">
                <a:solidFill>
                  <a:srgbClr val="000099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2. ҚР ҚМ </a:t>
            </a:r>
            <a:r>
              <a:rPr lang="ru-RU" sz="1400" dirty="0" err="1" smtClean="0">
                <a:solidFill>
                  <a:srgbClr val="000099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Мемлекеттік</a:t>
            </a:r>
            <a:r>
              <a:rPr lang="ru-RU" sz="1400" dirty="0" smtClean="0">
                <a:solidFill>
                  <a:srgbClr val="000099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 </a:t>
            </a:r>
            <a:r>
              <a:rPr lang="ru-RU" sz="1400" dirty="0" err="1" smtClean="0">
                <a:solidFill>
                  <a:srgbClr val="000099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кірістер</a:t>
            </a:r>
            <a:endParaRPr lang="ru-RU" sz="1400" dirty="0" smtClean="0">
              <a:solidFill>
                <a:srgbClr val="000099"/>
              </a:solidFill>
              <a:latin typeface="Roboto" pitchFamily="2" charset="0"/>
              <a:ea typeface="Roboto" pitchFamily="2" charset="0"/>
              <a:cs typeface="Roboto" pitchFamily="2" charset="0"/>
            </a:endParaRPr>
          </a:p>
          <a:p>
            <a:pPr marL="342900" indent="-342900"/>
            <a:r>
              <a:rPr lang="ru-RU" sz="1400" dirty="0" err="1" smtClean="0">
                <a:solidFill>
                  <a:srgbClr val="000099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комитетінің әкімшілік деректері</a:t>
            </a:r>
            <a:endParaRPr lang="ru-RU" sz="1400" dirty="0" smtClean="0">
              <a:solidFill>
                <a:srgbClr val="000099"/>
              </a:solidFill>
              <a:latin typeface="Roboto" pitchFamily="2" charset="0"/>
              <a:ea typeface="Roboto" pitchFamily="2" charset="0"/>
              <a:cs typeface="Roboto" pitchFamily="2" charset="0"/>
            </a:endParaRPr>
          </a:p>
        </p:txBody>
      </p:sp>
      <p:pic>
        <p:nvPicPr>
          <p:cNvPr id="22" name="Рисунок 21" descr="идет с отчетом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39952" y="2636912"/>
            <a:ext cx="1152128" cy="1080120"/>
          </a:xfrm>
          <a:prstGeom prst="rect">
            <a:avLst/>
          </a:prstGeom>
        </p:spPr>
      </p:pic>
      <p:pic>
        <p:nvPicPr>
          <p:cNvPr id="23" name="Рисунок 22" descr="идет с отчетом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39952" y="4005064"/>
            <a:ext cx="1152128" cy="1080120"/>
          </a:xfrm>
          <a:prstGeom prst="rect">
            <a:avLst/>
          </a:prstGeom>
        </p:spPr>
      </p:pic>
      <p:pic>
        <p:nvPicPr>
          <p:cNvPr id="2050" name="Picture 2" descr="C:\Users\mmisyura\Desktop\картинки\programma-kreditovaniya-malogo-biznes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4293096"/>
            <a:ext cx="1368152" cy="1296144"/>
          </a:xfrm>
          <a:prstGeom prst="rect">
            <a:avLst/>
          </a:prstGeom>
          <a:noFill/>
        </p:spPr>
      </p:pic>
      <p:pic>
        <p:nvPicPr>
          <p:cNvPr id="27" name="Picture 3" descr="C:\Users\mmisyura\Desktop\картинки\ekonomichna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512" y="2636912"/>
            <a:ext cx="1296144" cy="1224136"/>
          </a:xfrm>
          <a:prstGeom prst="rect">
            <a:avLst/>
          </a:prstGeom>
          <a:noFill/>
        </p:spPr>
      </p:pic>
      <p:pic>
        <p:nvPicPr>
          <p:cNvPr id="2052" name="Picture 4" descr="C:\Users\mmisyura\Desktop\картинки\images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7504" y="1340768"/>
            <a:ext cx="1440160" cy="1152129"/>
          </a:xfrm>
          <a:prstGeom prst="rect">
            <a:avLst/>
          </a:prstGeom>
          <a:noFill/>
        </p:spPr>
      </p:pic>
      <p:sp>
        <p:nvSpPr>
          <p:cNvPr id="30" name="TextBox 29"/>
          <p:cNvSpPr txBox="1"/>
          <p:nvPr/>
        </p:nvSpPr>
        <p:spPr>
          <a:xfrm>
            <a:off x="571472" y="908720"/>
            <a:ext cx="2560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b="1" u="sng" dirty="0" smtClean="0">
                <a:solidFill>
                  <a:srgbClr val="0033CC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Негізгі көрсеткіштері</a:t>
            </a:r>
            <a:endParaRPr lang="ru-RU" b="1" u="sng" dirty="0">
              <a:solidFill>
                <a:srgbClr val="0033CC"/>
              </a:solidFill>
              <a:latin typeface="Roboto" pitchFamily="2" charset="0"/>
              <a:ea typeface="Roboto" pitchFamily="2" charset="0"/>
              <a:cs typeface="Roboto" pitchFamily="2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580112" y="908720"/>
            <a:ext cx="28083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u="sng" dirty="0" err="1" smtClean="0">
                <a:solidFill>
                  <a:srgbClr val="0033CC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Ақпараттың дереккөздері</a:t>
            </a:r>
            <a:endParaRPr lang="ru-RU" sz="1600" b="1" u="sng" dirty="0">
              <a:solidFill>
                <a:srgbClr val="0033CC"/>
              </a:solidFill>
              <a:latin typeface="Roboto" pitchFamily="2" charset="0"/>
              <a:ea typeface="Roboto" pitchFamily="2" charset="0"/>
              <a:cs typeface="Roboto" pitchFamily="2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5436096" y="2636913"/>
            <a:ext cx="31683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solidFill>
                  <a:srgbClr val="000099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1. </a:t>
            </a:r>
            <a:r>
              <a:rPr lang="kk-KZ" sz="1400" dirty="0" smtClean="0">
                <a:solidFill>
                  <a:srgbClr val="000099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Статистикалық бизнес-тіркелімнің деректері </a:t>
            </a:r>
            <a:r>
              <a:rPr lang="ru-RU" sz="1400" dirty="0" smtClean="0">
                <a:solidFill>
                  <a:srgbClr val="000099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(СБТ) </a:t>
            </a:r>
          </a:p>
        </p:txBody>
      </p:sp>
      <p:pic>
        <p:nvPicPr>
          <p:cNvPr id="26" name="Рисунок 25" descr="af733aab325d8c1fe2a8d88b353baa03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139952" y="5013176"/>
            <a:ext cx="1143578" cy="936104"/>
          </a:xfrm>
          <a:prstGeom prst="rect">
            <a:avLst/>
          </a:prstGeom>
        </p:spPr>
      </p:pic>
      <p:pic>
        <p:nvPicPr>
          <p:cNvPr id="33" name="Рисунок 32" descr="сервер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4211959" y="1340768"/>
            <a:ext cx="936105" cy="792088"/>
          </a:xfrm>
          <a:prstGeom prst="rect">
            <a:avLst/>
          </a:prstGeom>
        </p:spPr>
      </p:pic>
      <p:sp>
        <p:nvSpPr>
          <p:cNvPr id="36" name="TextBox 35"/>
          <p:cNvSpPr txBox="1"/>
          <p:nvPr/>
        </p:nvSpPr>
        <p:spPr>
          <a:xfrm>
            <a:off x="4572000" y="1700809"/>
            <a:ext cx="50405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500" b="1" dirty="0" smtClean="0">
                <a:solidFill>
                  <a:schemeClr val="bg1"/>
                </a:solidFill>
              </a:rPr>
              <a:t>СБТ</a:t>
            </a:r>
            <a:endParaRPr lang="ru-RU" sz="1500" b="1" dirty="0">
              <a:solidFill>
                <a:schemeClr val="bg1"/>
              </a:solidFill>
            </a:endParaRP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2123728" y="2420888"/>
            <a:ext cx="1944216" cy="288032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15875">
            <a:solidFill>
              <a:srgbClr val="66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"/>
            <a:r>
              <a:rPr lang="ru-RU" sz="1500" b="1" dirty="0" smtClean="0">
                <a:solidFill>
                  <a:srgbClr val="000099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1818,8 </a:t>
            </a:r>
            <a:r>
              <a:rPr lang="ru-RU" sz="1500" b="1" dirty="0" err="1" smtClean="0">
                <a:solidFill>
                  <a:srgbClr val="000099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мың бірлік</a:t>
            </a:r>
            <a:endParaRPr lang="ru-RU" sz="1500" b="1" dirty="0">
              <a:solidFill>
                <a:srgbClr val="000099"/>
              </a:solidFill>
              <a:latin typeface="Roboto" pitchFamily="2" charset="0"/>
              <a:ea typeface="Roboto" pitchFamily="2" charset="0"/>
              <a:cs typeface="Roboto" pitchFamily="2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139952" y="602128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1200" i="1" dirty="0" smtClean="0"/>
              <a:t>Мұнда және әрі қарай  2022 жылғы деректердің мысалдары </a:t>
            </a:r>
            <a:endParaRPr lang="ru-RU" sz="1200" dirty="0"/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2123728" y="3789040"/>
            <a:ext cx="1944216" cy="288032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15875">
            <a:solidFill>
              <a:srgbClr val="66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"/>
            <a:r>
              <a:rPr lang="ru-RU" sz="1500" b="1" dirty="0" smtClean="0">
                <a:solidFill>
                  <a:srgbClr val="000099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4107 </a:t>
            </a:r>
            <a:r>
              <a:rPr lang="ru-RU" sz="1500" b="1" dirty="0" err="1" smtClean="0">
                <a:solidFill>
                  <a:srgbClr val="000099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мың адам</a:t>
            </a:r>
            <a:endParaRPr lang="ru-RU" sz="1500" b="1" dirty="0">
              <a:solidFill>
                <a:srgbClr val="000099"/>
              </a:solidFill>
              <a:latin typeface="Roboto" pitchFamily="2" charset="0"/>
              <a:ea typeface="Roboto" pitchFamily="2" charset="0"/>
              <a:cs typeface="Roboto" pitchFamily="2" charset="0"/>
            </a:endParaRP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2123728" y="5445224"/>
            <a:ext cx="1944216" cy="288032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15875">
            <a:solidFill>
              <a:srgbClr val="66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"/>
            <a:r>
              <a:rPr lang="ru-RU" sz="1400" b="1" dirty="0" smtClean="0">
                <a:solidFill>
                  <a:srgbClr val="000099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54794,1 млрд. </a:t>
            </a:r>
            <a:r>
              <a:rPr lang="ru-RU" sz="1400" b="1" dirty="0" err="1" smtClean="0">
                <a:solidFill>
                  <a:srgbClr val="000099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теңге</a:t>
            </a:r>
            <a:endParaRPr lang="ru-RU" sz="1400" b="1" dirty="0">
              <a:solidFill>
                <a:srgbClr val="000099"/>
              </a:solidFill>
              <a:latin typeface="Roboto" pitchFamily="2" charset="0"/>
              <a:ea typeface="Roboto" pitchFamily="2" charset="0"/>
              <a:cs typeface="Roboto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404665"/>
            <a:ext cx="8064896" cy="648072"/>
          </a:xfrm>
        </p:spPr>
        <p:txBody>
          <a:bodyPr anchor="t">
            <a:normAutofit/>
          </a:bodyPr>
          <a:lstStyle/>
          <a:p>
            <a:pPr algn="l"/>
            <a:r>
              <a:rPr lang="ru-RU" sz="2400" b="1" dirty="0" err="1" smtClean="0">
                <a:latin typeface="Roboto" pitchFamily="2" charset="0"/>
                <a:ea typeface="Roboto" pitchFamily="2" charset="0"/>
                <a:cs typeface="Roboto" pitchFamily="2" charset="0"/>
              </a:rPr>
              <a:t>ЖІӨ-ге ШОК-тің бағалау үлесі</a:t>
            </a:r>
            <a:r>
              <a:rPr lang="ru-RU" sz="2400" b="1" dirty="0" smtClean="0">
                <a:latin typeface="Roboto" pitchFamily="2" charset="0"/>
                <a:ea typeface="Roboto" pitchFamily="2" charset="0"/>
                <a:cs typeface="Roboto" pitchFamily="2" charset="0"/>
              </a:rPr>
              <a:t> </a:t>
            </a:r>
            <a:endParaRPr lang="ru-RU" sz="2400" b="1" dirty="0">
              <a:latin typeface="Roboto" pitchFamily="2" charset="0"/>
              <a:ea typeface="Roboto" pitchFamily="2" charset="0"/>
              <a:cs typeface="Roboto" pitchFamily="2" charset="0"/>
            </a:endParaRPr>
          </a:p>
        </p:txBody>
      </p:sp>
      <p:pic>
        <p:nvPicPr>
          <p:cNvPr id="4" name="Picture 5" descr="C:\Users\JinKinzero\Desktop\6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V="1">
            <a:off x="0" y="6381328"/>
            <a:ext cx="9144000" cy="476672"/>
          </a:xfrm>
          <a:prstGeom prst="rect">
            <a:avLst/>
          </a:prstGeom>
          <a:noFill/>
        </p:spPr>
      </p:pic>
      <p:cxnSp>
        <p:nvCxnSpPr>
          <p:cNvPr id="9" name="Прямая соединительная линия 8"/>
          <p:cNvCxnSpPr/>
          <p:nvPr/>
        </p:nvCxnSpPr>
        <p:spPr>
          <a:xfrm>
            <a:off x="539552" y="836712"/>
            <a:ext cx="80648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Заголовок 1"/>
          <p:cNvSpPr txBox="1">
            <a:spLocks/>
          </p:cNvSpPr>
          <p:nvPr/>
        </p:nvSpPr>
        <p:spPr>
          <a:xfrm>
            <a:off x="755576" y="6453336"/>
            <a:ext cx="8064896" cy="40466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70C31E-AC9C-49F8-BBEE-CD731B2B8D34}" type="slidenum">
              <a:rPr kumimoji="0" lang="ru-RU" sz="10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ru-RU" sz="1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2500298" y="1857364"/>
            <a:ext cx="470000" cy="169277"/>
          </a:xfrm>
          <a:prstGeom prst="rect">
            <a:avLst/>
          </a:prstGeom>
          <a:noFill/>
          <a:ln w="6350">
            <a:noFill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500" b="1" kern="0" dirty="0">
                <a:solidFill>
                  <a:schemeClr val="bg1"/>
                </a:solidFill>
                <a:latin typeface="Arial Narrow" panose="020B0606020202030204" pitchFamily="34" charset="0"/>
                <a:cs typeface="Arial" pitchFamily="34" charset="0"/>
              </a:rPr>
              <a:t>Г. АСТАНА</a:t>
            </a:r>
            <a:endParaRPr lang="ru-RU" sz="500" b="1" kern="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3143240" y="3143248"/>
            <a:ext cx="487634" cy="169277"/>
          </a:xfrm>
          <a:prstGeom prst="rect">
            <a:avLst/>
          </a:prstGeom>
          <a:noFill/>
          <a:ln w="6350">
            <a:noFill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500" b="1" kern="0" dirty="0">
                <a:solidFill>
                  <a:schemeClr val="bg1"/>
                </a:solidFill>
                <a:latin typeface="Arial Narrow" panose="020B0606020202030204" pitchFamily="34" charset="0"/>
                <a:cs typeface="Arial" pitchFamily="34" charset="0"/>
              </a:rPr>
              <a:t>Г. АЛМАТЫ</a:t>
            </a:r>
            <a:endParaRPr lang="ru-RU" sz="500" b="1" kern="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28596" y="1412777"/>
            <a:ext cx="8286808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b="1" u="sng" dirty="0" smtClean="0">
                <a:latin typeface="Roboto" pitchFamily="2" charset="0"/>
                <a:ea typeface="Roboto" pitchFamily="2" charset="0"/>
                <a:cs typeface="Roboto" pitchFamily="2" charset="0"/>
              </a:rPr>
              <a:t>Есептің бағдаржолы:</a:t>
            </a:r>
          </a:p>
          <a:p>
            <a:pPr algn="ctr"/>
            <a:r>
              <a:rPr lang="kk-KZ" sz="1600" dirty="0" smtClean="0">
                <a:latin typeface="Roboto" pitchFamily="2" charset="0"/>
                <a:ea typeface="Roboto" pitchFamily="2" charset="0"/>
                <a:cs typeface="Roboto" pitchFamily="2" charset="0"/>
              </a:rPr>
              <a:t>ЖІӨ-дегі ШОК-тің үлесі </a:t>
            </a:r>
            <a:r>
              <a:rPr lang="ru-RU" sz="1600" dirty="0" smtClean="0">
                <a:latin typeface="Roboto" pitchFamily="2" charset="0"/>
                <a:ea typeface="Roboto" pitchFamily="2" charset="0"/>
                <a:cs typeface="Roboto" pitchFamily="2" charset="0"/>
              </a:rPr>
              <a:t>= </a:t>
            </a:r>
            <a:r>
              <a:rPr lang="ru-RU" sz="1600" dirty="0" err="1" smtClean="0">
                <a:latin typeface="Roboto" pitchFamily="2" charset="0"/>
                <a:ea typeface="Roboto" pitchFamily="2" charset="0"/>
                <a:cs typeface="Roboto" pitchFamily="2" charset="0"/>
              </a:rPr>
              <a:t>ЖҚҚ</a:t>
            </a:r>
            <a:r>
              <a:rPr lang="ru-RU" sz="1600" baseline="-25000" dirty="0" err="1" smtClean="0">
                <a:latin typeface="Roboto" pitchFamily="2" charset="0"/>
                <a:ea typeface="Roboto" pitchFamily="2" charset="0"/>
                <a:cs typeface="Roboto" pitchFamily="2" charset="0"/>
              </a:rPr>
              <a:t>шок </a:t>
            </a:r>
            <a:r>
              <a:rPr lang="ru-RU" sz="1600" dirty="0" smtClean="0">
                <a:latin typeface="Roboto" pitchFamily="2" charset="0"/>
                <a:ea typeface="Roboto" pitchFamily="2" charset="0"/>
                <a:cs typeface="Roboto" pitchFamily="2" charset="0"/>
              </a:rPr>
              <a:t>/ЖІӨ*% (ҚР </a:t>
            </a:r>
            <a:r>
              <a:rPr lang="ru-RU" sz="1600" dirty="0" err="1" smtClean="0">
                <a:latin typeface="Roboto" pitchFamily="2" charset="0"/>
                <a:ea typeface="Roboto" pitchFamily="2" charset="0"/>
                <a:cs typeface="Roboto" pitchFamily="2" charset="0"/>
              </a:rPr>
              <a:t>бойынша</a:t>
            </a:r>
            <a:r>
              <a:rPr lang="ru-RU" sz="1600" dirty="0" smtClean="0">
                <a:latin typeface="Roboto" pitchFamily="2" charset="0"/>
                <a:ea typeface="Roboto" pitchFamily="2" charset="0"/>
                <a:cs typeface="Roboto" pitchFamily="2" charset="0"/>
              </a:rPr>
              <a:t>),</a:t>
            </a:r>
          </a:p>
          <a:p>
            <a:r>
              <a:rPr lang="ru-RU" sz="1600" dirty="0" smtClean="0">
                <a:latin typeface="Roboto" pitchFamily="2" charset="0"/>
                <a:ea typeface="Roboto" pitchFamily="2" charset="0"/>
                <a:cs typeface="Roboto" pitchFamily="2" charset="0"/>
              </a:rPr>
              <a:t>       </a:t>
            </a:r>
            <a:r>
              <a:rPr lang="ru-RU" sz="1600" dirty="0" err="1" smtClean="0">
                <a:latin typeface="Roboto" pitchFamily="2" charset="0"/>
                <a:ea typeface="Roboto" pitchFamily="2" charset="0"/>
                <a:cs typeface="Roboto" pitchFamily="2" charset="0"/>
              </a:rPr>
              <a:t>мұндағы,</a:t>
            </a:r>
            <a:endParaRPr lang="ru-RU" sz="1600" dirty="0" smtClean="0">
              <a:latin typeface="Roboto" pitchFamily="2" charset="0"/>
              <a:ea typeface="Roboto" pitchFamily="2" charset="0"/>
              <a:cs typeface="Roboto" pitchFamily="2" charset="0"/>
            </a:endParaRPr>
          </a:p>
          <a:p>
            <a:r>
              <a:rPr lang="ru-RU" sz="2000" dirty="0" smtClean="0">
                <a:latin typeface="Roboto" pitchFamily="2" charset="0"/>
                <a:ea typeface="Roboto" pitchFamily="2" charset="0"/>
                <a:cs typeface="Roboto" pitchFamily="2" charset="0"/>
              </a:rPr>
              <a:t>      </a:t>
            </a:r>
            <a:r>
              <a:rPr lang="ru-RU" sz="1600" dirty="0" err="1" smtClean="0">
                <a:latin typeface="Roboto" pitchFamily="2" charset="0"/>
                <a:ea typeface="Roboto" pitchFamily="2" charset="0"/>
                <a:cs typeface="Roboto" pitchFamily="2" charset="0"/>
              </a:rPr>
              <a:t>ЖҚҚ</a:t>
            </a:r>
            <a:r>
              <a:rPr lang="ru-RU" sz="1600" baseline="-25000" dirty="0" err="1" smtClean="0">
                <a:latin typeface="Roboto" pitchFamily="2" charset="0"/>
                <a:ea typeface="Roboto" pitchFamily="2" charset="0"/>
                <a:cs typeface="Roboto" pitchFamily="2" charset="0"/>
              </a:rPr>
              <a:t>шок </a:t>
            </a:r>
            <a:r>
              <a:rPr lang="ru-RU" sz="1600" dirty="0" err="1" smtClean="0">
                <a:latin typeface="Roboto" pitchFamily="2" charset="0"/>
                <a:ea typeface="Roboto" pitchFamily="2" charset="0"/>
                <a:cs typeface="Roboto" pitchFamily="2" charset="0"/>
              </a:rPr>
              <a:t> </a:t>
            </a:r>
            <a:r>
              <a:rPr lang="ru-RU" sz="1600" dirty="0" smtClean="0">
                <a:latin typeface="Roboto" pitchFamily="2" charset="0"/>
                <a:ea typeface="Roboto" pitchFamily="2" charset="0"/>
                <a:cs typeface="Roboto" pitchFamily="2" charset="0"/>
              </a:rPr>
              <a:t>- Шағын </a:t>
            </a:r>
            <a:r>
              <a:rPr lang="ru-RU" sz="1600" dirty="0" err="1" smtClean="0">
                <a:latin typeface="Roboto" pitchFamily="2" charset="0"/>
                <a:ea typeface="Roboto" pitchFamily="2" charset="0"/>
                <a:cs typeface="Roboto" pitchFamily="2" charset="0"/>
              </a:rPr>
              <a:t>және </a:t>
            </a:r>
            <a:r>
              <a:rPr lang="ru-RU" sz="1600" dirty="0" smtClean="0">
                <a:latin typeface="Roboto" pitchFamily="2" charset="0"/>
                <a:ea typeface="Roboto" pitchFamily="2" charset="0"/>
                <a:cs typeface="Roboto" pitchFamily="2" charset="0"/>
              </a:rPr>
              <a:t>орта </a:t>
            </a:r>
            <a:r>
              <a:rPr lang="ru-RU" sz="1600" dirty="0" err="1" smtClean="0">
                <a:latin typeface="Roboto" pitchFamily="2" charset="0"/>
                <a:ea typeface="Roboto" pitchFamily="2" charset="0"/>
                <a:cs typeface="Roboto" pitchFamily="2" charset="0"/>
              </a:rPr>
              <a:t>кәсіпкерліктің жалпы</a:t>
            </a:r>
            <a:r>
              <a:rPr lang="ru-RU" sz="1600" dirty="0" smtClean="0">
                <a:latin typeface="Roboto" pitchFamily="2" charset="0"/>
                <a:ea typeface="Roboto" pitchFamily="2" charset="0"/>
                <a:cs typeface="Roboto" pitchFamily="2" charset="0"/>
              </a:rPr>
              <a:t> </a:t>
            </a:r>
            <a:r>
              <a:rPr lang="ru-RU" sz="1600" dirty="0" err="1" smtClean="0">
                <a:latin typeface="Roboto" pitchFamily="2" charset="0"/>
                <a:ea typeface="Roboto" pitchFamily="2" charset="0"/>
                <a:cs typeface="Roboto" pitchFamily="2" charset="0"/>
              </a:rPr>
              <a:t>қосылған құны</a:t>
            </a:r>
            <a:r>
              <a:rPr lang="ru-RU" sz="1600" dirty="0" smtClean="0">
                <a:latin typeface="Roboto" pitchFamily="2" charset="0"/>
                <a:ea typeface="Roboto" pitchFamily="2" charset="0"/>
                <a:cs typeface="Roboto" pitchFamily="2" charset="0"/>
              </a:rPr>
              <a:t>;</a:t>
            </a:r>
          </a:p>
          <a:p>
            <a:r>
              <a:rPr lang="ru-RU" sz="1600" dirty="0" smtClean="0">
                <a:latin typeface="Roboto" pitchFamily="2" charset="0"/>
                <a:ea typeface="Roboto" pitchFamily="2" charset="0"/>
                <a:cs typeface="Roboto" pitchFamily="2" charset="0"/>
              </a:rPr>
              <a:t>       ЖІӨ        - </a:t>
            </a:r>
            <a:r>
              <a:rPr lang="ru-RU" sz="1600" dirty="0" err="1" smtClean="0">
                <a:latin typeface="Roboto" pitchFamily="2" charset="0"/>
                <a:ea typeface="Roboto" pitchFamily="2" charset="0"/>
                <a:cs typeface="Roboto" pitchFamily="2" charset="0"/>
              </a:rPr>
              <a:t>Жалпы</a:t>
            </a:r>
            <a:r>
              <a:rPr lang="ru-RU" sz="1600" dirty="0" smtClean="0">
                <a:latin typeface="Roboto" pitchFamily="2" charset="0"/>
                <a:ea typeface="Roboto" pitchFamily="2" charset="0"/>
                <a:cs typeface="Roboto" pitchFamily="2" charset="0"/>
              </a:rPr>
              <a:t> </a:t>
            </a:r>
            <a:r>
              <a:rPr lang="ru-RU" sz="1600" dirty="0" err="1" smtClean="0">
                <a:latin typeface="Roboto" pitchFamily="2" charset="0"/>
                <a:ea typeface="Roboto" pitchFamily="2" charset="0"/>
                <a:cs typeface="Roboto" pitchFamily="2" charset="0"/>
              </a:rPr>
              <a:t>ішкі</a:t>
            </a:r>
            <a:r>
              <a:rPr lang="ru-RU" sz="1600" dirty="0" smtClean="0">
                <a:latin typeface="Roboto" pitchFamily="2" charset="0"/>
                <a:ea typeface="Roboto" pitchFamily="2" charset="0"/>
                <a:cs typeface="Roboto" pitchFamily="2" charset="0"/>
              </a:rPr>
              <a:t> </a:t>
            </a:r>
            <a:r>
              <a:rPr lang="ru-RU" sz="1600" dirty="0" err="1" smtClean="0">
                <a:latin typeface="Roboto" pitchFamily="2" charset="0"/>
                <a:ea typeface="Roboto" pitchFamily="2" charset="0"/>
                <a:cs typeface="Roboto" pitchFamily="2" charset="0"/>
              </a:rPr>
              <a:t>өнім.</a:t>
            </a:r>
            <a:endParaRPr lang="ru-RU" sz="1600" dirty="0" smtClean="0">
              <a:latin typeface="Roboto" pitchFamily="2" charset="0"/>
              <a:ea typeface="Roboto" pitchFamily="2" charset="0"/>
              <a:cs typeface="Roboto" pitchFamily="2" charset="0"/>
            </a:endParaRPr>
          </a:p>
          <a:p>
            <a:pPr algn="ctr"/>
            <a:endParaRPr lang="kk-KZ" sz="1600" dirty="0" smtClean="0">
              <a:latin typeface="Roboto" pitchFamily="2" charset="0"/>
              <a:ea typeface="Roboto" pitchFamily="2" charset="0"/>
              <a:cs typeface="Roboto" pitchFamily="2" charset="0"/>
            </a:endParaRPr>
          </a:p>
          <a:p>
            <a:pPr algn="ctr"/>
            <a:endParaRPr lang="ru-RU" sz="2000" b="1" dirty="0" smtClean="0">
              <a:solidFill>
                <a:srgbClr val="0000FF"/>
              </a:solidFill>
              <a:latin typeface="Roboto" pitchFamily="2" charset="0"/>
              <a:ea typeface="Roboto" pitchFamily="2" charset="0"/>
              <a:cs typeface="Roboto" pitchFamily="2" charset="0"/>
            </a:endParaRPr>
          </a:p>
          <a:p>
            <a:pPr algn="ctr"/>
            <a:r>
              <a:rPr lang="ru-RU" sz="2000" b="1" dirty="0" smtClean="0">
                <a:solidFill>
                  <a:srgbClr val="0000FF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                                   = 36 372 212,7/103 765 518,2*% = </a:t>
            </a:r>
            <a:r>
              <a:rPr lang="ru-RU" sz="4400" b="1" dirty="0" smtClean="0">
                <a:solidFill>
                  <a:srgbClr val="0000FF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35,1%</a:t>
            </a:r>
            <a:endParaRPr lang="kk-KZ" sz="4400" dirty="0" smtClean="0">
              <a:latin typeface="Roboto" pitchFamily="2" charset="0"/>
              <a:ea typeface="Roboto" pitchFamily="2" charset="0"/>
              <a:cs typeface="Roboto" pitchFamily="2" charset="0"/>
            </a:endParaRPr>
          </a:p>
          <a:p>
            <a:pPr algn="ctr"/>
            <a:endParaRPr lang="kk-KZ" sz="2000" dirty="0" smtClean="0">
              <a:latin typeface="Roboto" pitchFamily="2" charset="0"/>
              <a:ea typeface="Roboto" pitchFamily="2" charset="0"/>
              <a:cs typeface="Roboto" pitchFamily="2" charset="0"/>
            </a:endParaRPr>
          </a:p>
          <a:p>
            <a:pPr algn="ctr"/>
            <a:endParaRPr lang="kk-KZ" sz="2000" dirty="0" smtClean="0">
              <a:latin typeface="Roboto" pitchFamily="2" charset="0"/>
              <a:ea typeface="Roboto" pitchFamily="2" charset="0"/>
              <a:cs typeface="Roboto" pitchFamily="2" charset="0"/>
            </a:endParaRPr>
          </a:p>
          <a:p>
            <a:pPr algn="ctr"/>
            <a:endParaRPr lang="kk-KZ" sz="2000" dirty="0" smtClean="0">
              <a:latin typeface="Roboto" pitchFamily="2" charset="0"/>
              <a:ea typeface="Roboto" pitchFamily="2" charset="0"/>
              <a:cs typeface="Roboto" pitchFamily="2" charset="0"/>
            </a:endParaRPr>
          </a:p>
          <a:p>
            <a:pPr algn="ctr"/>
            <a:r>
              <a:rPr lang="kk-KZ" sz="2000" dirty="0" smtClean="0">
                <a:latin typeface="Roboto" pitchFamily="2" charset="0"/>
                <a:ea typeface="Roboto" pitchFamily="2" charset="0"/>
                <a:cs typeface="Roboto" pitchFamily="2" charset="0"/>
              </a:rPr>
              <a:t>ЖӨӨ-дегі ШОК-тің үлесі </a:t>
            </a:r>
            <a:r>
              <a:rPr lang="ru-RU" sz="2000" dirty="0" smtClean="0">
                <a:latin typeface="Roboto" pitchFamily="2" charset="0"/>
                <a:ea typeface="Roboto" pitchFamily="2" charset="0"/>
                <a:cs typeface="Roboto" pitchFamily="2" charset="0"/>
              </a:rPr>
              <a:t>= </a:t>
            </a:r>
            <a:r>
              <a:rPr lang="ru-RU" sz="2000" dirty="0" err="1" smtClean="0">
                <a:latin typeface="Roboto" pitchFamily="2" charset="0"/>
                <a:ea typeface="Roboto" pitchFamily="2" charset="0"/>
                <a:cs typeface="Roboto" pitchFamily="2" charset="0"/>
              </a:rPr>
              <a:t>ЖҚҚ</a:t>
            </a:r>
            <a:r>
              <a:rPr lang="ru-RU" sz="2000" baseline="-25000" dirty="0" err="1" smtClean="0">
                <a:latin typeface="Roboto" pitchFamily="2" charset="0"/>
                <a:ea typeface="Roboto" pitchFamily="2" charset="0"/>
                <a:cs typeface="Roboto" pitchFamily="2" charset="0"/>
              </a:rPr>
              <a:t>шок </a:t>
            </a:r>
            <a:r>
              <a:rPr lang="ru-RU" sz="2000" dirty="0" smtClean="0">
                <a:latin typeface="Roboto" pitchFamily="2" charset="0"/>
                <a:ea typeface="Roboto" pitchFamily="2" charset="0"/>
                <a:cs typeface="Roboto" pitchFamily="2" charset="0"/>
              </a:rPr>
              <a:t>/ЖӨӨ*% </a:t>
            </a:r>
            <a:r>
              <a:rPr lang="ru-RU" sz="1400" dirty="0" err="1" smtClean="0">
                <a:latin typeface="Roboto" pitchFamily="2" charset="0"/>
                <a:ea typeface="Roboto" pitchFamily="2" charset="0"/>
                <a:cs typeface="Roboto" pitchFamily="2" charset="0"/>
              </a:rPr>
              <a:t>(өңірлер үшін</a:t>
            </a:r>
            <a:r>
              <a:rPr lang="ru-RU" sz="1400" dirty="0" smtClean="0">
                <a:latin typeface="Roboto" pitchFamily="2" charset="0"/>
                <a:ea typeface="Roboto" pitchFamily="2" charset="0"/>
                <a:cs typeface="Roboto" pitchFamily="2" charset="0"/>
              </a:rPr>
              <a:t>),</a:t>
            </a:r>
          </a:p>
          <a:p>
            <a:r>
              <a:rPr lang="ru-RU" sz="1600" dirty="0" smtClean="0">
                <a:latin typeface="Roboto" pitchFamily="2" charset="0"/>
                <a:ea typeface="Roboto" pitchFamily="2" charset="0"/>
                <a:cs typeface="Roboto" pitchFamily="2" charset="0"/>
              </a:rPr>
              <a:t>         </a:t>
            </a:r>
            <a:r>
              <a:rPr lang="ru-RU" sz="1600" dirty="0" err="1" smtClean="0">
                <a:latin typeface="Roboto" pitchFamily="2" charset="0"/>
                <a:ea typeface="Roboto" pitchFamily="2" charset="0"/>
                <a:cs typeface="Roboto" pitchFamily="2" charset="0"/>
              </a:rPr>
              <a:t>мұндағы,</a:t>
            </a:r>
            <a:endParaRPr lang="ru-RU" sz="1600" dirty="0" smtClean="0">
              <a:latin typeface="Roboto" pitchFamily="2" charset="0"/>
              <a:ea typeface="Roboto" pitchFamily="2" charset="0"/>
              <a:cs typeface="Roboto" pitchFamily="2" charset="0"/>
            </a:endParaRPr>
          </a:p>
          <a:p>
            <a:r>
              <a:rPr lang="ru-RU" sz="1600" dirty="0" smtClean="0">
                <a:latin typeface="Roboto" pitchFamily="2" charset="0"/>
                <a:ea typeface="Roboto" pitchFamily="2" charset="0"/>
                <a:cs typeface="Roboto" pitchFamily="2" charset="0"/>
              </a:rPr>
              <a:t>         </a:t>
            </a:r>
            <a:r>
              <a:rPr lang="ru-RU" sz="1600" dirty="0" err="1" smtClean="0">
                <a:latin typeface="Roboto" pitchFamily="2" charset="0"/>
                <a:ea typeface="Roboto" pitchFamily="2" charset="0"/>
                <a:cs typeface="Roboto" pitchFamily="2" charset="0"/>
              </a:rPr>
              <a:t>ЖҚҚ</a:t>
            </a:r>
            <a:r>
              <a:rPr lang="ru-RU" sz="1600" baseline="-25000" dirty="0" err="1" smtClean="0">
                <a:latin typeface="Roboto" pitchFamily="2" charset="0"/>
                <a:ea typeface="Roboto" pitchFamily="2" charset="0"/>
                <a:cs typeface="Roboto" pitchFamily="2" charset="0"/>
              </a:rPr>
              <a:t>шок </a:t>
            </a:r>
            <a:r>
              <a:rPr lang="ru-RU" sz="1600" dirty="0" err="1" smtClean="0">
                <a:latin typeface="Roboto" pitchFamily="2" charset="0"/>
                <a:ea typeface="Roboto" pitchFamily="2" charset="0"/>
                <a:cs typeface="Roboto" pitchFamily="2" charset="0"/>
              </a:rPr>
              <a:t>  </a:t>
            </a:r>
            <a:r>
              <a:rPr lang="ru-RU" sz="1600" dirty="0" smtClean="0">
                <a:latin typeface="Roboto" pitchFamily="2" charset="0"/>
                <a:ea typeface="Roboto" pitchFamily="2" charset="0"/>
                <a:cs typeface="Roboto" pitchFamily="2" charset="0"/>
              </a:rPr>
              <a:t>- </a:t>
            </a:r>
            <a:r>
              <a:rPr lang="ru-RU" sz="1600" dirty="0" err="1" smtClean="0">
                <a:latin typeface="Roboto" pitchFamily="2" charset="0"/>
                <a:ea typeface="Roboto" pitchFamily="2" charset="0"/>
                <a:cs typeface="Roboto" pitchFamily="2" charset="0"/>
              </a:rPr>
              <a:t>ШОК-тің жалпы</a:t>
            </a:r>
            <a:r>
              <a:rPr lang="ru-RU" sz="1600" dirty="0" smtClean="0">
                <a:latin typeface="Roboto" pitchFamily="2" charset="0"/>
                <a:ea typeface="Roboto" pitchFamily="2" charset="0"/>
                <a:cs typeface="Roboto" pitchFamily="2" charset="0"/>
              </a:rPr>
              <a:t> </a:t>
            </a:r>
            <a:r>
              <a:rPr lang="ru-RU" sz="1600" dirty="0" err="1" smtClean="0">
                <a:latin typeface="Roboto" pitchFamily="2" charset="0"/>
                <a:ea typeface="Roboto" pitchFamily="2" charset="0"/>
                <a:cs typeface="Roboto" pitchFamily="2" charset="0"/>
              </a:rPr>
              <a:t>қосылған құны тиісті</a:t>
            </a:r>
            <a:r>
              <a:rPr lang="ru-RU" sz="1600" dirty="0" smtClean="0">
                <a:latin typeface="Roboto" pitchFamily="2" charset="0"/>
                <a:ea typeface="Roboto" pitchFamily="2" charset="0"/>
                <a:cs typeface="Roboto" pitchFamily="2" charset="0"/>
              </a:rPr>
              <a:t> </a:t>
            </a:r>
            <a:r>
              <a:rPr lang="ru-RU" sz="1600" dirty="0" err="1" smtClean="0">
                <a:latin typeface="Roboto" pitchFamily="2" charset="0"/>
                <a:ea typeface="Roboto" pitchFamily="2" charset="0"/>
                <a:cs typeface="Roboto" pitchFamily="2" charset="0"/>
              </a:rPr>
              <a:t>өңірінде;</a:t>
            </a:r>
            <a:endParaRPr lang="ru-RU" sz="1600" dirty="0" smtClean="0">
              <a:latin typeface="Roboto" pitchFamily="2" charset="0"/>
              <a:ea typeface="Roboto" pitchFamily="2" charset="0"/>
              <a:cs typeface="Roboto" pitchFamily="2" charset="0"/>
            </a:endParaRPr>
          </a:p>
          <a:p>
            <a:r>
              <a:rPr lang="ru-RU" sz="1600" dirty="0" smtClean="0">
                <a:latin typeface="Roboto" pitchFamily="2" charset="0"/>
                <a:ea typeface="Roboto" pitchFamily="2" charset="0"/>
                <a:cs typeface="Roboto" pitchFamily="2" charset="0"/>
              </a:rPr>
              <a:t>         ЖӨӨ       - </a:t>
            </a:r>
            <a:r>
              <a:rPr lang="ru-RU" sz="1600" dirty="0" err="1" smtClean="0">
                <a:latin typeface="Roboto" pitchFamily="2" charset="0"/>
                <a:ea typeface="Roboto" pitchFamily="2" charset="0"/>
                <a:cs typeface="Roboto" pitchFamily="2" charset="0"/>
              </a:rPr>
              <a:t>өңірдің жалпы</a:t>
            </a:r>
            <a:r>
              <a:rPr lang="ru-RU" sz="1600" dirty="0" smtClean="0">
                <a:latin typeface="Roboto" pitchFamily="2" charset="0"/>
                <a:ea typeface="Roboto" pitchFamily="2" charset="0"/>
                <a:cs typeface="Roboto" pitchFamily="2" charset="0"/>
              </a:rPr>
              <a:t> </a:t>
            </a:r>
            <a:r>
              <a:rPr lang="ru-RU" sz="1600" dirty="0" err="1" smtClean="0">
                <a:latin typeface="Roboto" pitchFamily="2" charset="0"/>
                <a:ea typeface="Roboto" pitchFamily="2" charset="0"/>
                <a:cs typeface="Roboto" pitchFamily="2" charset="0"/>
              </a:rPr>
              <a:t>өңірлік өнім.</a:t>
            </a:r>
            <a:endParaRPr lang="ru-RU" sz="1600" b="1" dirty="0" smtClean="0">
              <a:solidFill>
                <a:srgbClr val="0000FF"/>
              </a:solidFill>
              <a:latin typeface="Roboto" pitchFamily="2" charset="0"/>
              <a:ea typeface="Roboto" pitchFamily="2" charset="0"/>
              <a:cs typeface="Roboto" pitchFamily="2" charset="0"/>
            </a:endParaRPr>
          </a:p>
          <a:p>
            <a:pPr algn="ctr"/>
            <a:r>
              <a:rPr lang="ru-RU" sz="2000" b="1" dirty="0" smtClean="0">
                <a:solidFill>
                  <a:srgbClr val="0000FF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      </a:t>
            </a:r>
          </a:p>
          <a:p>
            <a:pPr algn="ctr"/>
            <a:endParaRPr lang="ru-RU" sz="1600" b="1" dirty="0" smtClean="0">
              <a:solidFill>
                <a:srgbClr val="0000FF"/>
              </a:solidFill>
            </a:endParaRPr>
          </a:p>
        </p:txBody>
      </p:sp>
      <p:pic>
        <p:nvPicPr>
          <p:cNvPr id="1027" name="Picture 3" descr="C:\Users\mmisyura\Desktop\картинки\5_фото-socialnoe-kreditovanie_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2996952"/>
            <a:ext cx="2088232" cy="15841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404665"/>
            <a:ext cx="8136904" cy="648072"/>
          </a:xfrm>
        </p:spPr>
        <p:txBody>
          <a:bodyPr anchor="t">
            <a:normAutofit fontScale="90000"/>
          </a:bodyPr>
          <a:lstStyle/>
          <a:p>
            <a:pPr algn="l"/>
            <a:r>
              <a:rPr lang="ru-RU" sz="2400" b="1" dirty="0" smtClean="0">
                <a:latin typeface="Roboto" pitchFamily="2" charset="0"/>
                <a:ea typeface="Roboto" pitchFamily="2" charset="0"/>
                <a:cs typeface="Roboto" pitchFamily="2" charset="0"/>
              </a:rPr>
              <a:t>ШОК </a:t>
            </a:r>
            <a:r>
              <a:rPr lang="ru-RU" sz="2400" b="1" dirty="0" err="1" smtClean="0">
                <a:latin typeface="Roboto" pitchFamily="2" charset="0"/>
                <a:ea typeface="Roboto" pitchFamily="2" charset="0"/>
                <a:cs typeface="Roboto" pitchFamily="2" charset="0"/>
              </a:rPr>
              <a:t>субъектілерімен</a:t>
            </a:r>
            <a:r>
              <a:rPr lang="ru-RU" sz="2400" b="1" dirty="0" smtClean="0">
                <a:latin typeface="Roboto" pitchFamily="2" charset="0"/>
                <a:ea typeface="Roboto" pitchFamily="2" charset="0"/>
                <a:cs typeface="Roboto" pitchFamily="2" charset="0"/>
              </a:rPr>
              <a:t> </a:t>
            </a:r>
            <a:r>
              <a:rPr lang="ru-RU" sz="2400" b="1" dirty="0" err="1" smtClean="0">
                <a:latin typeface="Roboto" pitchFamily="2" charset="0"/>
                <a:ea typeface="Roboto" pitchFamily="2" charset="0"/>
                <a:cs typeface="Roboto" pitchFamily="2" charset="0"/>
              </a:rPr>
              <a:t>өнім шығарылымның </a:t>
            </a:r>
            <a:r>
              <a:rPr lang="ru-RU" sz="2400" b="1" dirty="0" smtClean="0">
                <a:latin typeface="Roboto" pitchFamily="2" charset="0"/>
                <a:ea typeface="Roboto" pitchFamily="2" charset="0"/>
                <a:cs typeface="Roboto" pitchFamily="2" charset="0"/>
              </a:rPr>
              <a:t>НКИ </a:t>
            </a:r>
            <a:r>
              <a:rPr lang="ru-RU" sz="2400" b="1" dirty="0" err="1" smtClean="0">
                <a:latin typeface="Roboto" pitchFamily="2" charset="0"/>
                <a:ea typeface="Roboto" pitchFamily="2" charset="0"/>
                <a:cs typeface="Roboto" pitchFamily="2" charset="0"/>
              </a:rPr>
              <a:t>есебі</a:t>
            </a:r>
            <a:endParaRPr lang="ru-RU" sz="1800" b="1" baseline="30000" dirty="0">
              <a:latin typeface="Roboto" pitchFamily="2" charset="0"/>
              <a:ea typeface="Roboto" pitchFamily="2" charset="0"/>
              <a:cs typeface="Roboto" pitchFamily="2" charset="0"/>
            </a:endParaRPr>
          </a:p>
        </p:txBody>
      </p:sp>
      <p:pic>
        <p:nvPicPr>
          <p:cNvPr id="4" name="Picture 5" descr="C:\Users\JinKinzero\Desktop\6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V="1">
            <a:off x="0" y="6381328"/>
            <a:ext cx="9144000" cy="476672"/>
          </a:xfrm>
          <a:prstGeom prst="rect">
            <a:avLst/>
          </a:prstGeom>
          <a:noFill/>
        </p:spPr>
      </p:pic>
      <p:cxnSp>
        <p:nvCxnSpPr>
          <p:cNvPr id="9" name="Прямая соединительная линия 8"/>
          <p:cNvCxnSpPr/>
          <p:nvPr/>
        </p:nvCxnSpPr>
        <p:spPr>
          <a:xfrm>
            <a:off x="539552" y="836712"/>
            <a:ext cx="80648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Заголовок 1"/>
          <p:cNvSpPr txBox="1">
            <a:spLocks/>
          </p:cNvSpPr>
          <p:nvPr/>
        </p:nvSpPr>
        <p:spPr>
          <a:xfrm>
            <a:off x="755576" y="6453336"/>
            <a:ext cx="8064896" cy="40466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70C31E-AC9C-49F8-BBEE-CD731B2B8D34}" type="slidenum">
              <a:rPr kumimoji="0" lang="ru-RU" sz="10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ru-RU" sz="1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55576" y="1071546"/>
            <a:ext cx="7560840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err="1" smtClean="0">
                <a:latin typeface="Roboto" pitchFamily="2" charset="0"/>
                <a:ea typeface="Roboto" pitchFamily="2" charset="0"/>
                <a:cs typeface="Roboto" pitchFamily="2" charset="0"/>
              </a:rPr>
              <a:t>Нақты</a:t>
            </a:r>
            <a:r>
              <a:rPr lang="ru-RU" dirty="0" smtClean="0">
                <a:latin typeface="Roboto" pitchFamily="2" charset="0"/>
                <a:ea typeface="Roboto" pitchFamily="2" charset="0"/>
                <a:cs typeface="Roboto" pitchFamily="2" charset="0"/>
              </a:rPr>
              <a:t> </a:t>
            </a:r>
            <a:r>
              <a:rPr lang="ru-RU" dirty="0" err="1" smtClean="0">
                <a:latin typeface="Roboto" pitchFamily="2" charset="0"/>
                <a:ea typeface="Roboto" pitchFamily="2" charset="0"/>
                <a:cs typeface="Roboto" pitchFamily="2" charset="0"/>
              </a:rPr>
              <a:t>көлем</a:t>
            </a:r>
            <a:r>
              <a:rPr lang="ru-RU" dirty="0" smtClean="0">
                <a:latin typeface="Roboto" pitchFamily="2" charset="0"/>
                <a:ea typeface="Roboto" pitchFamily="2" charset="0"/>
                <a:cs typeface="Roboto" pitchFamily="2" charset="0"/>
              </a:rPr>
              <a:t> </a:t>
            </a:r>
            <a:r>
              <a:rPr lang="ru-RU" dirty="0" err="1" smtClean="0">
                <a:latin typeface="Roboto" pitchFamily="2" charset="0"/>
                <a:ea typeface="Roboto" pitchFamily="2" charset="0"/>
                <a:cs typeface="Roboto" pitchFamily="2" charset="0"/>
              </a:rPr>
              <a:t>индексі</a:t>
            </a:r>
            <a:r>
              <a:rPr lang="ru-RU" dirty="0" smtClean="0">
                <a:latin typeface="Roboto" pitchFamily="2" charset="0"/>
                <a:ea typeface="Roboto" pitchFamily="2" charset="0"/>
                <a:cs typeface="Roboto" pitchFamily="2" charset="0"/>
              </a:rPr>
              <a:t> (НКИ) – </a:t>
            </a:r>
            <a:r>
              <a:rPr lang="kk-KZ" dirty="0" smtClean="0">
                <a:latin typeface="Roboto" pitchFamily="2" charset="0"/>
                <a:ea typeface="Roboto" pitchFamily="2" charset="0"/>
                <a:cs typeface="Roboto" pitchFamily="2" charset="0"/>
              </a:rPr>
              <a:t>салыстырмалы кезенде баға өзгерісінің әсерін қоспағанда, өнім шығарылымның экономикалық өсімінің қарқының сипаттайтын көрсеткіш</a:t>
            </a:r>
            <a:r>
              <a:rPr lang="ru-RU" dirty="0" smtClean="0">
                <a:latin typeface="Roboto" pitchFamily="2" charset="0"/>
                <a:ea typeface="Roboto" pitchFamily="2" charset="0"/>
                <a:cs typeface="Roboto" pitchFamily="2" charset="0"/>
              </a:rPr>
              <a:t>.</a:t>
            </a: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771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0" y="1447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1762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43" name="Rectangle 19"/>
          <p:cNvSpPr>
            <a:spLocks noChangeArrowheads="1"/>
          </p:cNvSpPr>
          <p:nvPr/>
        </p:nvSpPr>
        <p:spPr bwMode="auto">
          <a:xfrm>
            <a:off x="0" y="752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4" name="Rectangle 20"/>
          <p:cNvSpPr>
            <a:spLocks noChangeArrowheads="1"/>
          </p:cNvSpPr>
          <p:nvPr/>
        </p:nvSpPr>
        <p:spPr bwMode="auto">
          <a:xfrm>
            <a:off x="0" y="1038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5" name="Rectangle 21"/>
          <p:cNvSpPr>
            <a:spLocks noChangeArrowheads="1"/>
          </p:cNvSpPr>
          <p:nvPr/>
        </p:nvSpPr>
        <p:spPr bwMode="auto">
          <a:xfrm>
            <a:off x="0" y="1314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6804248" y="4077072"/>
            <a:ext cx="2160240" cy="864096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15875">
            <a:solidFill>
              <a:srgbClr val="66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"/>
            <a:r>
              <a:rPr lang="ru-RU" sz="1050" b="1" dirty="0" smtClean="0">
                <a:solidFill>
                  <a:srgbClr val="000099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ТБИ = 115,0%, </a:t>
            </a:r>
          </a:p>
          <a:p>
            <a:pPr algn="ctr" fontAlgn="b"/>
            <a:r>
              <a:rPr lang="ru-RU" sz="1050" b="1" dirty="0" smtClean="0">
                <a:solidFill>
                  <a:srgbClr val="000099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т</a:t>
            </a:r>
            <a:r>
              <a:rPr lang="kk-KZ" sz="1050" b="1" dirty="0" smtClean="0">
                <a:solidFill>
                  <a:srgbClr val="000099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ұтыну қоржының негізінде қалыптасырылады</a:t>
            </a:r>
          </a:p>
          <a:p>
            <a:pPr algn="ctr" fontAlgn="b"/>
            <a:r>
              <a:rPr lang="en-US" sz="1050" b="1" dirty="0" smtClean="0">
                <a:solidFill>
                  <a:srgbClr val="000099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(510 </a:t>
            </a:r>
            <a:r>
              <a:rPr lang="ru-RU" sz="1050" b="1" dirty="0" err="1" smtClean="0">
                <a:solidFill>
                  <a:srgbClr val="000099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тауар</a:t>
            </a:r>
            <a:r>
              <a:rPr lang="ru-RU" sz="1050" b="1" dirty="0" smtClean="0">
                <a:solidFill>
                  <a:srgbClr val="000099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 мен </a:t>
            </a:r>
            <a:r>
              <a:rPr lang="kk-KZ" sz="1050" b="1" dirty="0" smtClean="0">
                <a:solidFill>
                  <a:srgbClr val="000099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қызмет ұстанымдар</a:t>
            </a:r>
            <a:r>
              <a:rPr lang="en-US" sz="1050" b="1" dirty="0" smtClean="0">
                <a:solidFill>
                  <a:srgbClr val="000099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)</a:t>
            </a:r>
            <a:endParaRPr lang="kk-KZ" sz="1050" b="1" dirty="0" smtClean="0">
              <a:solidFill>
                <a:srgbClr val="000099"/>
              </a:solidFill>
              <a:latin typeface="Roboto" pitchFamily="2" charset="0"/>
              <a:ea typeface="Roboto" pitchFamily="2" charset="0"/>
              <a:cs typeface="Roboto" pitchFamily="2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755576" y="4221088"/>
            <a:ext cx="7560840" cy="19697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solidFill>
                  <a:srgbClr val="000099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V</a:t>
            </a:r>
            <a:r>
              <a:rPr lang="en-US" sz="1100" b="1" dirty="0" smtClean="0">
                <a:solidFill>
                  <a:srgbClr val="000099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20</a:t>
            </a:r>
            <a:r>
              <a:rPr lang="ru-RU" sz="1100" b="1" dirty="0" smtClean="0">
                <a:solidFill>
                  <a:srgbClr val="000099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22 (</a:t>
            </a:r>
            <a:r>
              <a:rPr lang="ru-RU" sz="1100" b="1" dirty="0" err="1" smtClean="0">
                <a:solidFill>
                  <a:srgbClr val="000099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бб</a:t>
            </a:r>
            <a:r>
              <a:rPr lang="ru-RU" sz="1100" b="1" dirty="0" smtClean="0">
                <a:solidFill>
                  <a:srgbClr val="000099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) </a:t>
            </a:r>
            <a:r>
              <a:rPr lang="ru-RU" b="1" dirty="0" smtClean="0">
                <a:solidFill>
                  <a:srgbClr val="000099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= </a:t>
            </a:r>
            <a:r>
              <a:rPr lang="en-US" b="1" dirty="0" smtClean="0">
                <a:solidFill>
                  <a:srgbClr val="000099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V</a:t>
            </a:r>
            <a:r>
              <a:rPr lang="ru-RU" sz="1100" b="1" dirty="0" smtClean="0">
                <a:solidFill>
                  <a:srgbClr val="000099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2022</a:t>
            </a:r>
            <a:r>
              <a:rPr lang="en-US" b="1" dirty="0" smtClean="0">
                <a:solidFill>
                  <a:srgbClr val="000099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/</a:t>
            </a:r>
            <a:r>
              <a:rPr lang="ru-RU" b="1" dirty="0" smtClean="0">
                <a:solidFill>
                  <a:srgbClr val="000099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ТБИ</a:t>
            </a:r>
            <a:r>
              <a:rPr lang="ru-RU" sz="1600" b="1" dirty="0" smtClean="0">
                <a:solidFill>
                  <a:srgbClr val="000099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*%,</a:t>
            </a:r>
          </a:p>
          <a:p>
            <a:r>
              <a:rPr lang="ru-RU" sz="1600" b="1" dirty="0" smtClean="0">
                <a:solidFill>
                  <a:srgbClr val="000099"/>
                </a:solidFill>
                <a:latin typeface="Times New Roman"/>
              </a:rPr>
              <a:t>   </a:t>
            </a:r>
          </a:p>
          <a:p>
            <a:r>
              <a:rPr lang="ru-RU" sz="1600" b="1" dirty="0" err="1" smtClean="0">
                <a:solidFill>
                  <a:srgbClr val="000099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мұндағы,</a:t>
            </a:r>
            <a:endParaRPr lang="ru-RU" sz="1600" b="1" dirty="0" smtClean="0">
              <a:solidFill>
                <a:srgbClr val="000099"/>
              </a:solidFill>
              <a:latin typeface="Roboto" pitchFamily="2" charset="0"/>
              <a:ea typeface="Roboto" pitchFamily="2" charset="0"/>
              <a:cs typeface="Roboto" pitchFamily="2" charset="0"/>
            </a:endParaRPr>
          </a:p>
          <a:p>
            <a:r>
              <a:rPr lang="en-US" sz="1600" b="1" dirty="0" smtClean="0">
                <a:solidFill>
                  <a:srgbClr val="000099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V</a:t>
            </a:r>
            <a:r>
              <a:rPr lang="ru-RU" sz="1100" b="1" dirty="0" smtClean="0">
                <a:solidFill>
                  <a:srgbClr val="000099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2022</a:t>
            </a:r>
            <a:r>
              <a:rPr lang="en-US" sz="1100" b="1" dirty="0" smtClean="0">
                <a:solidFill>
                  <a:srgbClr val="000099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    </a:t>
            </a:r>
            <a:r>
              <a:rPr lang="ru-RU" sz="1600" b="1" dirty="0" smtClean="0">
                <a:solidFill>
                  <a:srgbClr val="000099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– </a:t>
            </a:r>
            <a:r>
              <a:rPr lang="ru-RU" sz="1600" dirty="0" err="1" smtClean="0">
                <a:solidFill>
                  <a:srgbClr val="000099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есепті</a:t>
            </a:r>
            <a:r>
              <a:rPr lang="ru-RU" sz="1600" dirty="0" smtClean="0">
                <a:solidFill>
                  <a:srgbClr val="000099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 </a:t>
            </a:r>
            <a:r>
              <a:rPr lang="ru-RU" sz="1600" dirty="0" err="1" smtClean="0">
                <a:solidFill>
                  <a:srgbClr val="000099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кезенге</a:t>
            </a:r>
            <a:r>
              <a:rPr lang="ru-RU" sz="1600" dirty="0" smtClean="0">
                <a:solidFill>
                  <a:srgbClr val="000099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 </a:t>
            </a:r>
            <a:r>
              <a:rPr lang="ru-RU" sz="1600" dirty="0" err="1" smtClean="0">
                <a:solidFill>
                  <a:srgbClr val="000099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ағымдағы бағасында өнім шығарылымы;</a:t>
            </a:r>
            <a:endParaRPr lang="ru-RU" sz="1600" dirty="0" smtClean="0">
              <a:solidFill>
                <a:srgbClr val="000099"/>
              </a:solidFill>
              <a:latin typeface="Roboto" pitchFamily="2" charset="0"/>
              <a:ea typeface="Roboto" pitchFamily="2" charset="0"/>
              <a:cs typeface="Roboto" pitchFamily="2" charset="0"/>
            </a:endParaRPr>
          </a:p>
          <a:p>
            <a:r>
              <a:rPr lang="ru-RU" sz="1600" b="1" dirty="0" smtClean="0">
                <a:solidFill>
                  <a:srgbClr val="000099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ТБИ   – </a:t>
            </a:r>
            <a:r>
              <a:rPr lang="kk-KZ" sz="1600" dirty="0" smtClean="0">
                <a:solidFill>
                  <a:srgbClr val="000099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тұтыну бағасының индексі</a:t>
            </a:r>
            <a:r>
              <a:rPr lang="ru-RU" sz="1600" dirty="0" smtClean="0">
                <a:solidFill>
                  <a:srgbClr val="000099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.</a:t>
            </a:r>
          </a:p>
          <a:p>
            <a:pPr algn="ctr"/>
            <a:endParaRPr lang="ru-RU" sz="1100" b="1" dirty="0" smtClean="0">
              <a:solidFill>
                <a:srgbClr val="000099"/>
              </a:solidFill>
              <a:latin typeface="Times New Roman"/>
            </a:endParaRPr>
          </a:p>
          <a:p>
            <a:pPr algn="ctr"/>
            <a:endParaRPr lang="ru-RU" sz="1100" b="1" dirty="0" smtClean="0">
              <a:solidFill>
                <a:srgbClr val="000099"/>
              </a:solidFill>
              <a:latin typeface="Times New Roman"/>
            </a:endParaRPr>
          </a:p>
          <a:p>
            <a:endParaRPr lang="ru-RU" b="1" dirty="0" smtClean="0">
              <a:solidFill>
                <a:srgbClr val="000099"/>
              </a:solidFill>
              <a:latin typeface="Times New Roman"/>
            </a:endParaRPr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0" y="666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5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56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57" name="Rectangle 13"/>
          <p:cNvSpPr>
            <a:spLocks noChangeArrowheads="1"/>
          </p:cNvSpPr>
          <p:nvPr/>
        </p:nvSpPr>
        <p:spPr bwMode="auto">
          <a:xfrm>
            <a:off x="0" y="819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59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60" name="Rectangle 16"/>
          <p:cNvSpPr>
            <a:spLocks noChangeArrowheads="1"/>
          </p:cNvSpPr>
          <p:nvPr/>
        </p:nvSpPr>
        <p:spPr bwMode="auto">
          <a:xfrm>
            <a:off x="0" y="1200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755577" y="2204864"/>
            <a:ext cx="7560839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000099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НКИ</a:t>
            </a:r>
            <a:r>
              <a:rPr lang="en-US" b="1" dirty="0" smtClean="0">
                <a:solidFill>
                  <a:srgbClr val="000099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 </a:t>
            </a:r>
            <a:r>
              <a:rPr lang="ru-RU" b="1" dirty="0" smtClean="0">
                <a:solidFill>
                  <a:srgbClr val="000099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= </a:t>
            </a:r>
            <a:r>
              <a:rPr lang="en-US" b="1" dirty="0" smtClean="0">
                <a:solidFill>
                  <a:srgbClr val="000099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V</a:t>
            </a:r>
            <a:r>
              <a:rPr lang="en-US" sz="1100" b="1" dirty="0" smtClean="0">
                <a:solidFill>
                  <a:srgbClr val="000099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20</a:t>
            </a:r>
            <a:r>
              <a:rPr lang="ru-RU" sz="1100" b="1" dirty="0" smtClean="0">
                <a:solidFill>
                  <a:srgbClr val="000099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22 (</a:t>
            </a:r>
            <a:r>
              <a:rPr lang="ru-RU" sz="1100" b="1" dirty="0" err="1" smtClean="0">
                <a:solidFill>
                  <a:srgbClr val="000099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бб</a:t>
            </a:r>
            <a:r>
              <a:rPr lang="ru-RU" sz="1100" b="1" dirty="0" smtClean="0">
                <a:solidFill>
                  <a:srgbClr val="000099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)</a:t>
            </a:r>
            <a:r>
              <a:rPr lang="en-US" b="1" dirty="0" smtClean="0">
                <a:solidFill>
                  <a:srgbClr val="000099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/V</a:t>
            </a:r>
            <a:r>
              <a:rPr lang="en-US" sz="1100" b="1" dirty="0" smtClean="0">
                <a:solidFill>
                  <a:srgbClr val="000099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20</a:t>
            </a:r>
            <a:r>
              <a:rPr lang="ru-RU" sz="1100" b="1" dirty="0" smtClean="0">
                <a:solidFill>
                  <a:srgbClr val="000099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21</a:t>
            </a:r>
            <a:r>
              <a:rPr lang="en-US" sz="1600" b="1" dirty="0" smtClean="0">
                <a:solidFill>
                  <a:srgbClr val="000099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*%</a:t>
            </a:r>
            <a:r>
              <a:rPr lang="ru-RU" sz="1600" b="1" dirty="0" smtClean="0">
                <a:solidFill>
                  <a:srgbClr val="000099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,</a:t>
            </a:r>
          </a:p>
          <a:p>
            <a:r>
              <a:rPr lang="ru-RU" sz="1600" b="1" dirty="0" smtClean="0">
                <a:solidFill>
                  <a:srgbClr val="000099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    м</a:t>
            </a:r>
            <a:r>
              <a:rPr lang="kk-KZ" sz="1600" b="1" dirty="0" smtClean="0">
                <a:solidFill>
                  <a:srgbClr val="000099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ұндағы</a:t>
            </a:r>
            <a:r>
              <a:rPr lang="ru-RU" sz="1600" b="1" dirty="0" smtClean="0">
                <a:solidFill>
                  <a:srgbClr val="000099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,</a:t>
            </a:r>
          </a:p>
          <a:p>
            <a:r>
              <a:rPr lang="en-US" b="1" dirty="0" smtClean="0">
                <a:solidFill>
                  <a:srgbClr val="000099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V</a:t>
            </a:r>
            <a:r>
              <a:rPr lang="en-US" sz="1100" b="1" dirty="0" smtClean="0">
                <a:solidFill>
                  <a:srgbClr val="000099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20</a:t>
            </a:r>
            <a:r>
              <a:rPr lang="ru-RU" sz="1100" b="1" dirty="0" smtClean="0">
                <a:solidFill>
                  <a:srgbClr val="000099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22 (</a:t>
            </a:r>
            <a:r>
              <a:rPr lang="ru-RU" sz="1100" b="1" dirty="0" err="1" smtClean="0">
                <a:solidFill>
                  <a:srgbClr val="000099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бб</a:t>
            </a:r>
            <a:r>
              <a:rPr lang="ru-RU" sz="1100" b="1" dirty="0" smtClean="0">
                <a:solidFill>
                  <a:srgbClr val="000099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) </a:t>
            </a:r>
            <a:r>
              <a:rPr lang="ru-RU" b="1" dirty="0" smtClean="0">
                <a:solidFill>
                  <a:srgbClr val="000099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– </a:t>
            </a:r>
            <a:r>
              <a:rPr lang="ru-RU" sz="1600" dirty="0" err="1" smtClean="0">
                <a:solidFill>
                  <a:srgbClr val="000099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есепті</a:t>
            </a:r>
            <a:r>
              <a:rPr lang="ru-RU" sz="1600" dirty="0" smtClean="0">
                <a:solidFill>
                  <a:srgbClr val="000099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 </a:t>
            </a:r>
            <a:r>
              <a:rPr lang="ru-RU" sz="1600" dirty="0" err="1" smtClean="0">
                <a:solidFill>
                  <a:srgbClr val="000099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кезенге</a:t>
            </a:r>
            <a:r>
              <a:rPr lang="ru-RU" sz="1600" dirty="0" smtClean="0">
                <a:solidFill>
                  <a:srgbClr val="000099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 </a:t>
            </a:r>
            <a:r>
              <a:rPr lang="ru-RU" sz="1600" dirty="0" err="1" smtClean="0">
                <a:solidFill>
                  <a:srgbClr val="000099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базистік</a:t>
            </a:r>
            <a:r>
              <a:rPr lang="ru-RU" sz="1600" dirty="0" smtClean="0">
                <a:solidFill>
                  <a:srgbClr val="000099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 </a:t>
            </a:r>
            <a:r>
              <a:rPr lang="ru-RU" sz="1600" dirty="0" err="1" smtClean="0">
                <a:solidFill>
                  <a:srgbClr val="000099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жылдың бағасында өнім шығарылымы</a:t>
            </a:r>
            <a:r>
              <a:rPr lang="ru-RU" sz="1600" dirty="0" smtClean="0">
                <a:solidFill>
                  <a:srgbClr val="000099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;</a:t>
            </a:r>
          </a:p>
          <a:p>
            <a:r>
              <a:rPr lang="en-US" b="1" dirty="0" smtClean="0">
                <a:solidFill>
                  <a:srgbClr val="000099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V</a:t>
            </a:r>
            <a:r>
              <a:rPr lang="en-US" sz="1100" b="1" dirty="0" smtClean="0">
                <a:solidFill>
                  <a:srgbClr val="000099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20</a:t>
            </a:r>
            <a:r>
              <a:rPr lang="ru-RU" sz="1100" b="1" dirty="0" smtClean="0">
                <a:solidFill>
                  <a:srgbClr val="000099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21         </a:t>
            </a:r>
            <a:r>
              <a:rPr lang="ru-RU" b="1" dirty="0" smtClean="0">
                <a:solidFill>
                  <a:srgbClr val="000099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– </a:t>
            </a:r>
            <a:r>
              <a:rPr lang="ru-RU" sz="1600" dirty="0" err="1" smtClean="0">
                <a:solidFill>
                  <a:srgbClr val="000099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базистік</a:t>
            </a:r>
            <a:r>
              <a:rPr lang="ru-RU" sz="1600" dirty="0" smtClean="0">
                <a:solidFill>
                  <a:srgbClr val="000099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 </a:t>
            </a:r>
            <a:r>
              <a:rPr lang="ru-RU" sz="1600" dirty="0" err="1" smtClean="0">
                <a:solidFill>
                  <a:srgbClr val="000099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кезенге</a:t>
            </a:r>
            <a:r>
              <a:rPr lang="ru-RU" sz="1600" dirty="0" smtClean="0">
                <a:solidFill>
                  <a:srgbClr val="000099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 </a:t>
            </a:r>
            <a:r>
              <a:rPr lang="ru-RU" sz="1600" dirty="0" err="1" smtClean="0">
                <a:solidFill>
                  <a:srgbClr val="000099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өнім шығарылымы</a:t>
            </a:r>
            <a:r>
              <a:rPr lang="ru-RU" sz="1600" dirty="0" smtClean="0">
                <a:solidFill>
                  <a:srgbClr val="000099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.</a:t>
            </a:r>
          </a:p>
          <a:p>
            <a:endParaRPr lang="ru-RU" b="1" dirty="0" smtClean="0">
              <a:solidFill>
                <a:srgbClr val="000099"/>
              </a:solidFill>
              <a:latin typeface="Roboto" pitchFamily="2" charset="0"/>
              <a:ea typeface="Roboto" pitchFamily="2" charset="0"/>
              <a:cs typeface="Roboto" pitchFamily="2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857224" y="5357826"/>
            <a:ext cx="621510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0099"/>
                </a:solidFill>
                <a:latin typeface="Times New Roman"/>
              </a:rPr>
              <a:t>         </a:t>
            </a:r>
          </a:p>
          <a:p>
            <a:r>
              <a:rPr lang="ru-RU" b="1" dirty="0" smtClean="0">
                <a:solidFill>
                  <a:srgbClr val="000099"/>
                </a:solidFill>
                <a:latin typeface="Times New Roman"/>
              </a:rPr>
              <a:t> </a:t>
            </a:r>
            <a:r>
              <a:rPr lang="en-US" b="1" dirty="0" smtClean="0">
                <a:solidFill>
                  <a:srgbClr val="000099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V</a:t>
            </a:r>
            <a:r>
              <a:rPr lang="en-US" sz="1100" b="1" dirty="0" smtClean="0">
                <a:solidFill>
                  <a:srgbClr val="000099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20</a:t>
            </a:r>
            <a:r>
              <a:rPr lang="ru-RU" sz="1100" b="1" dirty="0" smtClean="0">
                <a:solidFill>
                  <a:srgbClr val="000099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21 (</a:t>
            </a:r>
            <a:r>
              <a:rPr lang="ru-RU" sz="1100" b="1" dirty="0" err="1" smtClean="0">
                <a:solidFill>
                  <a:srgbClr val="000099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бб</a:t>
            </a:r>
            <a:r>
              <a:rPr lang="ru-RU" sz="1100" b="1" dirty="0" smtClean="0">
                <a:solidFill>
                  <a:srgbClr val="000099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)</a:t>
            </a:r>
            <a:r>
              <a:rPr lang="en-US" sz="1100" b="1" dirty="0" smtClean="0">
                <a:solidFill>
                  <a:srgbClr val="000099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 </a:t>
            </a:r>
            <a:r>
              <a:rPr lang="ru-RU" b="1" dirty="0" smtClean="0">
                <a:solidFill>
                  <a:srgbClr val="000099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= 54794,1/115,0*% = 47647,1 млрд. </a:t>
            </a:r>
            <a:r>
              <a:rPr lang="ru-RU" b="1" dirty="0" err="1" smtClean="0">
                <a:solidFill>
                  <a:srgbClr val="000099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теңге</a:t>
            </a:r>
            <a:r>
              <a:rPr lang="ru-RU" b="1" dirty="0" smtClean="0">
                <a:solidFill>
                  <a:srgbClr val="000099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  </a:t>
            </a:r>
            <a:endParaRPr lang="ru-RU" dirty="0">
              <a:latin typeface="Roboto" pitchFamily="2" charset="0"/>
              <a:ea typeface="Roboto" pitchFamily="2" charset="0"/>
              <a:cs typeface="Roboto" pitchFamily="2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2743967" y="3429000"/>
            <a:ext cx="550044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000099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НКИ</a:t>
            </a:r>
            <a:r>
              <a:rPr lang="en-US" b="1" dirty="0" smtClean="0">
                <a:solidFill>
                  <a:srgbClr val="000099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 </a:t>
            </a:r>
            <a:r>
              <a:rPr lang="ru-RU" b="1" dirty="0" smtClean="0">
                <a:solidFill>
                  <a:srgbClr val="000099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= 47647,1</a:t>
            </a:r>
            <a:r>
              <a:rPr lang="en-US" b="1" dirty="0" smtClean="0">
                <a:solidFill>
                  <a:srgbClr val="000099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/</a:t>
            </a:r>
            <a:r>
              <a:rPr lang="ru-RU" b="1" dirty="0" smtClean="0">
                <a:solidFill>
                  <a:srgbClr val="000099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38845,0 </a:t>
            </a:r>
            <a:r>
              <a:rPr lang="en-US" sz="1600" b="1" dirty="0" smtClean="0">
                <a:solidFill>
                  <a:srgbClr val="000099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*%</a:t>
            </a:r>
            <a:r>
              <a:rPr lang="ru-RU" sz="2800" b="1" dirty="0" smtClean="0">
                <a:solidFill>
                  <a:srgbClr val="000099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 </a:t>
            </a:r>
            <a:r>
              <a:rPr lang="ru-RU" sz="3600" b="1" dirty="0" smtClean="0">
                <a:solidFill>
                  <a:srgbClr val="000099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= 122,7%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4288" y="5013176"/>
            <a:ext cx="1440160" cy="1269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" name="Picture 22" descr="Central City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576" y="3356992"/>
            <a:ext cx="2088232" cy="12241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404665"/>
            <a:ext cx="8064896" cy="648072"/>
          </a:xfrm>
        </p:spPr>
        <p:txBody>
          <a:bodyPr anchor="t">
            <a:normAutofit/>
          </a:bodyPr>
          <a:lstStyle/>
          <a:p>
            <a:pPr algn="l"/>
            <a:r>
              <a:rPr lang="ru-RU" sz="2400" b="1" dirty="0" err="1" smtClean="0">
                <a:latin typeface="Roboto" pitchFamily="2" charset="0"/>
                <a:ea typeface="Roboto" pitchFamily="2" charset="0"/>
                <a:cs typeface="Roboto" pitchFamily="2" charset="0"/>
              </a:rPr>
              <a:t>Жариялымдардың мерзімі</a:t>
            </a:r>
            <a:endParaRPr lang="ru-RU" sz="1800" b="1" baseline="30000" dirty="0">
              <a:latin typeface="Roboto" pitchFamily="2" charset="0"/>
              <a:ea typeface="Roboto" pitchFamily="2" charset="0"/>
              <a:cs typeface="Roboto" pitchFamily="2" charset="0"/>
            </a:endParaRPr>
          </a:p>
        </p:txBody>
      </p:sp>
      <p:pic>
        <p:nvPicPr>
          <p:cNvPr id="4" name="Picture 5" descr="C:\Users\JinKinzero\Desktop\6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V="1">
            <a:off x="0" y="6381328"/>
            <a:ext cx="9144000" cy="476672"/>
          </a:xfrm>
          <a:prstGeom prst="rect">
            <a:avLst/>
          </a:prstGeom>
          <a:noFill/>
        </p:spPr>
      </p:pic>
      <p:cxnSp>
        <p:nvCxnSpPr>
          <p:cNvPr id="9" name="Прямая соединительная линия 8"/>
          <p:cNvCxnSpPr/>
          <p:nvPr/>
        </p:nvCxnSpPr>
        <p:spPr>
          <a:xfrm>
            <a:off x="539552" y="836712"/>
            <a:ext cx="80648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Заголовок 1"/>
          <p:cNvSpPr txBox="1">
            <a:spLocks/>
          </p:cNvSpPr>
          <p:nvPr/>
        </p:nvSpPr>
        <p:spPr>
          <a:xfrm>
            <a:off x="755576" y="6453336"/>
            <a:ext cx="8064896" cy="40466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70C31E-AC9C-49F8-BBEE-CD731B2B8D34}" type="slidenum">
              <a:rPr kumimoji="0" lang="ru-RU" sz="10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ru-RU" sz="1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6" name="Picture 2" descr="C:\Users\JinKinzero\Desktop\8.png"/>
          <p:cNvPicPr>
            <a:picLocks noChangeAspect="1" noChangeArrowheads="1"/>
          </p:cNvPicPr>
          <p:nvPr/>
        </p:nvPicPr>
        <p:blipFill>
          <a:blip r:embed="rId3" cstate="print">
            <a:lum bright="20000"/>
          </a:blip>
          <a:srcRect/>
          <a:stretch>
            <a:fillRect/>
          </a:stretch>
        </p:blipFill>
        <p:spPr bwMode="auto">
          <a:xfrm>
            <a:off x="7360884" y="1196752"/>
            <a:ext cx="1783116" cy="4791944"/>
          </a:xfrm>
          <a:prstGeom prst="rect">
            <a:avLst/>
          </a:prstGeom>
          <a:noFill/>
        </p:spPr>
      </p:pic>
      <p:graphicFrame>
        <p:nvGraphicFramePr>
          <p:cNvPr id="7" name="Содержимое 4"/>
          <p:cNvGraphicFramePr>
            <a:graphicFrameLocks/>
          </p:cNvGraphicFramePr>
          <p:nvPr/>
        </p:nvGraphicFramePr>
        <p:xfrm>
          <a:off x="928662" y="1124743"/>
          <a:ext cx="7429552" cy="3934376"/>
        </p:xfrm>
        <a:graphic>
          <a:graphicData uri="http://schemas.openxmlformats.org/drawingml/2006/table">
            <a:tbl>
              <a:tblPr/>
              <a:tblGrid>
                <a:gridCol w="4812908"/>
                <a:gridCol w="2616644"/>
              </a:tblGrid>
              <a:tr h="410524">
                <a:tc>
                  <a:txBody>
                    <a:bodyPr/>
                    <a:lstStyle/>
                    <a:p>
                      <a:pPr marL="0" marR="0" lvl="0" indent="0" algn="ctr" defTabSz="9112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500" b="1" kern="1200" baseline="0" dirty="0" err="1" smtClean="0">
                          <a:solidFill>
                            <a:schemeClr val="lt1"/>
                          </a:solidFill>
                          <a:latin typeface="Roboto" pitchFamily="2" charset="0"/>
                          <a:ea typeface="Roboto" pitchFamily="2" charset="0"/>
                          <a:cs typeface="Roboto" pitchFamily="2" charset="0"/>
                        </a:rPr>
                        <a:t>Көрсеткіштердің атауы</a:t>
                      </a:r>
                      <a:endParaRPr lang="ru-RU" sz="1500" b="1" kern="1200" baseline="0" dirty="0" smtClean="0">
                        <a:solidFill>
                          <a:schemeClr val="lt1"/>
                        </a:solidFill>
                        <a:latin typeface="Roboto" pitchFamily="2" charset="0"/>
                        <a:ea typeface="Roboto" pitchFamily="2" charset="0"/>
                        <a:cs typeface="Roboto" pitchFamily="2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12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500" b="1" kern="1200" baseline="0" dirty="0" err="1" smtClean="0">
                          <a:solidFill>
                            <a:schemeClr val="lt1"/>
                          </a:solidFill>
                          <a:latin typeface="Roboto" pitchFamily="2" charset="0"/>
                          <a:ea typeface="Roboto" pitchFamily="2" charset="0"/>
                          <a:cs typeface="Roboto" pitchFamily="2" charset="0"/>
                        </a:rPr>
                        <a:t>Жариялымның күні*</a:t>
                      </a:r>
                      <a:endParaRPr lang="ru-RU" sz="1500" b="1" kern="1200" baseline="0" dirty="0" smtClean="0">
                        <a:solidFill>
                          <a:schemeClr val="lt1"/>
                        </a:solidFill>
                        <a:latin typeface="Roboto" pitchFamily="2" charset="0"/>
                        <a:ea typeface="Roboto" pitchFamily="2" charset="0"/>
                        <a:cs typeface="Roboto" pitchFamily="2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669597">
                <a:tc>
                  <a:txBody>
                    <a:bodyPr/>
                    <a:lstStyle/>
                    <a:p>
                      <a:pPr marL="0" marR="0" lvl="0" indent="0" algn="just" defTabSz="9112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Roboto" pitchFamily="2" charset="0"/>
                          <a:ea typeface="Roboto" pitchFamily="2" charset="0"/>
                          <a:cs typeface="Roboto" pitchFamily="2" charset="0"/>
                        </a:rPr>
                        <a:t>Жұмыс істеп тұрған ШОК субъектілер саны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Roboto" pitchFamily="2" charset="0"/>
                        <a:ea typeface="Roboto" pitchFamily="2" charset="0"/>
                        <a:cs typeface="Roboto" pitchFamily="2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C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Roboto" pitchFamily="2" charset="0"/>
                          <a:ea typeface="Roboto" pitchFamily="2" charset="0"/>
                          <a:cs typeface="Roboto" pitchFamily="2" charset="0"/>
                        </a:rPr>
                        <a:t>Ай </a:t>
                      </a:r>
                      <a:r>
                        <a:rPr kumimoji="0" lang="ru-RU" sz="12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Roboto" pitchFamily="2" charset="0"/>
                          <a:ea typeface="Roboto" pitchFamily="2" charset="0"/>
                          <a:cs typeface="Roboto" pitchFamily="2" charset="0"/>
                        </a:rPr>
                        <a:t>сайын</a:t>
                      </a:r>
                      <a:endParaRPr kumimoji="0" lang="ru-RU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Roboto" pitchFamily="2" charset="0"/>
                        <a:ea typeface="Roboto" pitchFamily="2" charset="0"/>
                        <a:cs typeface="Roboto" pitchFamily="2" charset="0"/>
                      </a:endParaRPr>
                    </a:p>
                    <a:p>
                      <a:pPr algn="ctr"/>
                      <a:r>
                        <a:rPr kumimoji="0" lang="kk-KZ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Roboto" pitchFamily="2" charset="0"/>
                          <a:ea typeface="Roboto" pitchFamily="2" charset="0"/>
                          <a:cs typeface="Roboto" pitchFamily="2" charset="0"/>
                        </a:rPr>
                        <a:t>есепті айынан кейін 15</a:t>
                      </a: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Roboto" pitchFamily="2" charset="0"/>
                          <a:ea typeface="Roboto" pitchFamily="2" charset="0"/>
                          <a:cs typeface="Roboto" pitchFamily="2" charset="0"/>
                        </a:rPr>
                        <a:t> </a:t>
                      </a:r>
                      <a:r>
                        <a:rPr kumimoji="0" lang="ru-RU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Roboto" pitchFamily="2" charset="0"/>
                          <a:ea typeface="Roboto" pitchFamily="2" charset="0"/>
                          <a:cs typeface="Roboto" pitchFamily="2" charset="0"/>
                        </a:rPr>
                        <a:t>күніне</a:t>
                      </a: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Roboto" pitchFamily="2" charset="0"/>
                          <a:ea typeface="Roboto" pitchFamily="2" charset="0"/>
                          <a:cs typeface="Roboto" pitchFamily="2" charset="0"/>
                        </a:rPr>
                        <a:t>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CE2"/>
                    </a:solidFill>
                  </a:tcPr>
                </a:tc>
              </a:tr>
              <a:tr h="792088">
                <a:tc>
                  <a:txBody>
                    <a:bodyPr/>
                    <a:lstStyle/>
                    <a:p>
                      <a:pPr marL="0" marR="0" lvl="0" indent="0" algn="just" defTabSz="9112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Roboto" pitchFamily="2" charset="0"/>
                          <a:ea typeface="Roboto" pitchFamily="2" charset="0"/>
                          <a:cs typeface="Roboto" pitchFamily="2" charset="0"/>
                        </a:rPr>
                        <a:t>ШОК-та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Roboto" pitchFamily="2" charset="0"/>
                          <a:ea typeface="Roboto" pitchFamily="2" charset="0"/>
                          <a:cs typeface="Roboto" pitchFamily="2" charset="0"/>
                        </a:rPr>
                        <a:t>жұмыспен қамтылғандар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Roboto" pitchFamily="2" charset="0"/>
                          <a:ea typeface="Roboto" pitchFamily="2" charset="0"/>
                          <a:cs typeface="Roboto" pitchFamily="2" charset="0"/>
                        </a:rPr>
                        <a:t>саны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2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Roboto" pitchFamily="2" charset="0"/>
                          <a:ea typeface="Roboto" pitchFamily="2" charset="0"/>
                          <a:cs typeface="Roboto" pitchFamily="2" charset="0"/>
                        </a:rPr>
                        <a:t>Тоқсан сайын</a:t>
                      </a:r>
                      <a:endParaRPr kumimoji="0" lang="ru-RU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Roboto" pitchFamily="2" charset="0"/>
                        <a:ea typeface="Roboto" pitchFamily="2" charset="0"/>
                        <a:cs typeface="Roboto" pitchFamily="2" charset="0"/>
                      </a:endParaRPr>
                    </a:p>
                    <a:p>
                      <a:pPr algn="ctr"/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Roboto" pitchFamily="2" charset="0"/>
                          <a:ea typeface="Roboto" pitchFamily="2" charset="0"/>
                          <a:cs typeface="Roboto" pitchFamily="2" charset="0"/>
                        </a:rPr>
                        <a:t>16 </a:t>
                      </a:r>
                      <a:r>
                        <a:rPr kumimoji="0" lang="ru-RU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Roboto" pitchFamily="2" charset="0"/>
                          <a:ea typeface="Roboto" pitchFamily="2" charset="0"/>
                          <a:cs typeface="Roboto" pitchFamily="2" charset="0"/>
                        </a:rPr>
                        <a:t>қаңтар</a:t>
                      </a: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Roboto" pitchFamily="2" charset="0"/>
                          <a:ea typeface="Roboto" pitchFamily="2" charset="0"/>
                          <a:cs typeface="Roboto" pitchFamily="2" charset="0"/>
                        </a:rPr>
                        <a:t>, 15 </a:t>
                      </a:r>
                      <a:r>
                        <a:rPr kumimoji="0" lang="ru-RU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Roboto" pitchFamily="2" charset="0"/>
                          <a:ea typeface="Roboto" pitchFamily="2" charset="0"/>
                          <a:cs typeface="Roboto" pitchFamily="2" charset="0"/>
                        </a:rPr>
                        <a:t>сәуір</a:t>
                      </a: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Roboto" pitchFamily="2" charset="0"/>
                          <a:ea typeface="Roboto" pitchFamily="2" charset="0"/>
                          <a:cs typeface="Roboto" pitchFamily="2" charset="0"/>
                        </a:rPr>
                        <a:t>,</a:t>
                      </a:r>
                    </a:p>
                    <a:p>
                      <a:pPr algn="ctr"/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Roboto" pitchFamily="2" charset="0"/>
                          <a:ea typeface="Roboto" pitchFamily="2" charset="0"/>
                          <a:cs typeface="Roboto" pitchFamily="2" charset="0"/>
                        </a:rPr>
                        <a:t>15 </a:t>
                      </a:r>
                      <a:r>
                        <a:rPr kumimoji="0" lang="ru-RU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Roboto" pitchFamily="2" charset="0"/>
                          <a:ea typeface="Roboto" pitchFamily="2" charset="0"/>
                          <a:cs typeface="Roboto" pitchFamily="2" charset="0"/>
                        </a:rPr>
                        <a:t>шілде</a:t>
                      </a: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Roboto" pitchFamily="2" charset="0"/>
                          <a:ea typeface="Roboto" pitchFamily="2" charset="0"/>
                          <a:cs typeface="Roboto" pitchFamily="2" charset="0"/>
                        </a:rPr>
                        <a:t>, 16 </a:t>
                      </a:r>
                      <a:r>
                        <a:rPr kumimoji="0" lang="ru-RU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Roboto" pitchFamily="2" charset="0"/>
                          <a:ea typeface="Roboto" pitchFamily="2" charset="0"/>
                          <a:cs typeface="Roboto" pitchFamily="2" charset="0"/>
                        </a:rPr>
                        <a:t>қазан</a:t>
                      </a:r>
                      <a:endParaRPr kumimoji="0" lang="ru-RU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Roboto" pitchFamily="2" charset="0"/>
                        <a:ea typeface="Roboto" pitchFamily="2" charset="0"/>
                        <a:cs typeface="Roboto" pitchFamily="2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1"/>
                    </a:solidFill>
                  </a:tcPr>
                </a:tc>
              </a:tr>
              <a:tr h="608816">
                <a:tc>
                  <a:txBody>
                    <a:bodyPr/>
                    <a:lstStyle/>
                    <a:p>
                      <a:pPr marL="0" marR="0" lvl="0" indent="0" algn="just" defTabSz="9112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Roboto" pitchFamily="2" charset="0"/>
                          <a:ea typeface="Roboto" pitchFamily="2" charset="0"/>
                          <a:cs typeface="Roboto" pitchFamily="2" charset="0"/>
                        </a:rPr>
                        <a:t>ШОК субъектілерінің өнім (тауар мен қызмет) шығарылымы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Roboto" pitchFamily="2" charset="0"/>
                        <a:ea typeface="Roboto" pitchFamily="2" charset="0"/>
                        <a:cs typeface="Roboto" pitchFamily="2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C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Roboto" pitchFamily="2" charset="0"/>
                          <a:ea typeface="Roboto" pitchFamily="2" charset="0"/>
                          <a:cs typeface="Roboto" pitchFamily="2" charset="0"/>
                        </a:rPr>
                        <a:t>Тоқсан сайын</a:t>
                      </a:r>
                      <a:endParaRPr kumimoji="0" lang="ru-RU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Roboto" pitchFamily="2" charset="0"/>
                        <a:ea typeface="Roboto" pitchFamily="2" charset="0"/>
                        <a:cs typeface="Roboto" pitchFamily="2" charset="0"/>
                      </a:endParaRPr>
                    </a:p>
                    <a:p>
                      <a:pPr algn="ctr"/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Roboto" pitchFamily="2" charset="0"/>
                          <a:ea typeface="Roboto" pitchFamily="2" charset="0"/>
                          <a:cs typeface="Roboto" pitchFamily="2" charset="0"/>
                        </a:rPr>
                        <a:t>16 </a:t>
                      </a:r>
                      <a:r>
                        <a:rPr kumimoji="0" lang="ru-RU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Roboto" pitchFamily="2" charset="0"/>
                          <a:ea typeface="Roboto" pitchFamily="2" charset="0"/>
                          <a:cs typeface="Roboto" pitchFamily="2" charset="0"/>
                        </a:rPr>
                        <a:t>қаңтар</a:t>
                      </a: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Roboto" pitchFamily="2" charset="0"/>
                          <a:ea typeface="Roboto" pitchFamily="2" charset="0"/>
                          <a:cs typeface="Roboto" pitchFamily="2" charset="0"/>
                        </a:rPr>
                        <a:t>, 15 </a:t>
                      </a:r>
                      <a:r>
                        <a:rPr kumimoji="0" lang="ru-RU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Roboto" pitchFamily="2" charset="0"/>
                          <a:ea typeface="Roboto" pitchFamily="2" charset="0"/>
                          <a:cs typeface="Roboto" pitchFamily="2" charset="0"/>
                        </a:rPr>
                        <a:t>сәуір</a:t>
                      </a: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Roboto" pitchFamily="2" charset="0"/>
                          <a:ea typeface="Roboto" pitchFamily="2" charset="0"/>
                          <a:cs typeface="Roboto" pitchFamily="2" charset="0"/>
                        </a:rPr>
                        <a:t>,</a:t>
                      </a:r>
                    </a:p>
                    <a:p>
                      <a:pPr algn="ctr"/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Roboto" pitchFamily="2" charset="0"/>
                          <a:ea typeface="Roboto" pitchFamily="2" charset="0"/>
                          <a:cs typeface="Roboto" pitchFamily="2" charset="0"/>
                        </a:rPr>
                        <a:t>15 </a:t>
                      </a:r>
                      <a:r>
                        <a:rPr kumimoji="0" lang="ru-RU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Roboto" pitchFamily="2" charset="0"/>
                          <a:ea typeface="Roboto" pitchFamily="2" charset="0"/>
                          <a:cs typeface="Roboto" pitchFamily="2" charset="0"/>
                        </a:rPr>
                        <a:t>шілде</a:t>
                      </a: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Roboto" pitchFamily="2" charset="0"/>
                          <a:ea typeface="Roboto" pitchFamily="2" charset="0"/>
                          <a:cs typeface="Roboto" pitchFamily="2" charset="0"/>
                        </a:rPr>
                        <a:t>, 16 </a:t>
                      </a:r>
                      <a:r>
                        <a:rPr kumimoji="0" lang="ru-RU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Roboto" pitchFamily="2" charset="0"/>
                          <a:ea typeface="Roboto" pitchFamily="2" charset="0"/>
                          <a:cs typeface="Roboto" pitchFamily="2" charset="0"/>
                        </a:rPr>
                        <a:t>қазан</a:t>
                      </a:r>
                      <a:endParaRPr kumimoji="0" lang="ru-RU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Roboto" pitchFamily="2" charset="0"/>
                        <a:ea typeface="Roboto" pitchFamily="2" charset="0"/>
                        <a:cs typeface="Roboto" pitchFamily="2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CE2"/>
                    </a:solidFill>
                  </a:tcPr>
                </a:tc>
              </a:tr>
              <a:tr h="667103">
                <a:tc>
                  <a:txBody>
                    <a:bodyPr/>
                    <a:lstStyle/>
                    <a:p>
                      <a:pPr marL="0" marR="0" lvl="0" indent="0" algn="just" defTabSz="9112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Roboto" pitchFamily="2" charset="0"/>
                          <a:ea typeface="Roboto" pitchFamily="2" charset="0"/>
                          <a:cs typeface="Roboto" pitchFamily="2" charset="0"/>
                        </a:rPr>
                        <a:t>Ж</a:t>
                      </a:r>
                      <a:r>
                        <a:rPr kumimoji="0" lang="kk-K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Roboto" pitchFamily="2" charset="0"/>
                          <a:ea typeface="Roboto" pitchFamily="2" charset="0"/>
                          <a:cs typeface="Roboto" pitchFamily="2" charset="0"/>
                        </a:rPr>
                        <a:t>ІӨ-дегі ШОК-тің үлесі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Roboto" pitchFamily="2" charset="0"/>
                        <a:ea typeface="Roboto" pitchFamily="2" charset="0"/>
                        <a:cs typeface="Roboto" pitchFamily="2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12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Roboto" pitchFamily="2" charset="0"/>
                          <a:ea typeface="Roboto" pitchFamily="2" charset="0"/>
                          <a:cs typeface="Roboto" pitchFamily="2" charset="0"/>
                        </a:rPr>
                        <a:t>Жыл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Roboto" pitchFamily="2" charset="0"/>
                          <a:ea typeface="Roboto" pitchFamily="2" charset="0"/>
                          <a:cs typeface="Roboto" pitchFamily="2" charset="0"/>
                        </a:rPr>
                        <a:t> </a:t>
                      </a: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Roboto" pitchFamily="2" charset="0"/>
                          <a:ea typeface="Roboto" pitchFamily="2" charset="0"/>
                          <a:cs typeface="Roboto" pitchFamily="2" charset="0"/>
                        </a:rPr>
                        <a:t>сайын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Roboto" pitchFamily="2" charset="0"/>
                        <a:ea typeface="Roboto" pitchFamily="2" charset="0"/>
                        <a:cs typeface="Roboto" pitchFamily="2" charset="0"/>
                      </a:endParaRPr>
                    </a:p>
                    <a:p>
                      <a:pPr marL="0" marR="0" lvl="0" indent="0" algn="ctr" defTabSz="9112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Roboto" pitchFamily="2" charset="0"/>
                          <a:ea typeface="Roboto" pitchFamily="2" charset="0"/>
                          <a:cs typeface="Roboto" pitchFamily="2" charset="0"/>
                        </a:rPr>
                        <a:t>30 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Roboto" pitchFamily="2" charset="0"/>
                          <a:ea typeface="Roboto" pitchFamily="2" charset="0"/>
                          <a:cs typeface="Roboto" pitchFamily="2" charset="0"/>
                        </a:rPr>
                        <a:t>тамыз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Roboto" pitchFamily="2" charset="0"/>
                        <a:ea typeface="Roboto" pitchFamily="2" charset="0"/>
                        <a:cs typeface="Roboto" pitchFamily="2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1"/>
                    </a:solidFill>
                  </a:tcPr>
                </a:tc>
              </a:tr>
              <a:tr h="786248">
                <a:tc>
                  <a:txBody>
                    <a:bodyPr/>
                    <a:lstStyle/>
                    <a:p>
                      <a:pPr marL="0" marR="0" lvl="0" indent="0" algn="just" defTabSz="9112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Roboto" pitchFamily="2" charset="0"/>
                          <a:ea typeface="Roboto" pitchFamily="2" charset="0"/>
                          <a:cs typeface="Roboto" pitchFamily="2" charset="0"/>
                        </a:rPr>
                        <a:t>«Қазақстан Республикасындағы шағын және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Roboto" pitchFamily="2" charset="0"/>
                          <a:ea typeface="Roboto" pitchFamily="2" charset="0"/>
                          <a:cs typeface="Roboto" pitchFamily="2" charset="0"/>
                        </a:rPr>
                        <a:t>орта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Roboto" pitchFamily="2" charset="0"/>
                          <a:ea typeface="Roboto" pitchFamily="2" charset="0"/>
                          <a:cs typeface="Roboto" pitchFamily="2" charset="0"/>
                        </a:rPr>
                        <a:t>кәсіпкерлік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Roboto" pitchFamily="2" charset="0"/>
                          <a:ea typeface="Roboto" pitchFamily="2" charset="0"/>
                          <a:cs typeface="Roboto" pitchFamily="2" charset="0"/>
                        </a:rPr>
                        <a:t>»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Roboto" pitchFamily="2" charset="0"/>
                          <a:ea typeface="Roboto" pitchFamily="2" charset="0"/>
                          <a:cs typeface="Roboto" pitchFamily="2" charset="0"/>
                        </a:rPr>
                        <a:t>электрондық кестелер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Roboto" pitchFamily="2" charset="0"/>
                          <a:ea typeface="Roboto" pitchFamily="2" charset="0"/>
                          <a:cs typeface="Roboto" pitchFamily="2" charset="0"/>
                        </a:rPr>
                        <a:t> </a:t>
                      </a: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Roboto" pitchFamily="2" charset="0"/>
                          <a:ea typeface="Roboto" pitchFamily="2" charset="0"/>
                          <a:cs typeface="Roboto" pitchFamily="2" charset="0"/>
                        </a:rPr>
                        <a:t>(</a:t>
                      </a:r>
                      <a:r>
                        <a:rPr kumimoji="0" lang="ru-RU" sz="1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Roboto" pitchFamily="2" charset="0"/>
                          <a:ea typeface="Roboto" pitchFamily="2" charset="0"/>
                          <a:cs typeface="Roboto" pitchFamily="2" charset="0"/>
                        </a:rPr>
                        <a:t>жылдық</a:t>
                      </a: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Roboto" pitchFamily="2" charset="0"/>
                          <a:ea typeface="Roboto" pitchFamily="2" charset="0"/>
                          <a:cs typeface="Roboto" pitchFamily="2" charset="0"/>
                        </a:rPr>
                        <a:t>)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C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12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Roboto" pitchFamily="2" charset="0"/>
                          <a:ea typeface="Roboto" pitchFamily="2" charset="0"/>
                          <a:cs typeface="Roboto" pitchFamily="2" charset="0"/>
                        </a:rPr>
                        <a:t>Жыл</a:t>
                      </a: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Roboto" pitchFamily="2" charset="0"/>
                          <a:ea typeface="Roboto" pitchFamily="2" charset="0"/>
                          <a:cs typeface="Roboto" pitchFamily="2" charset="0"/>
                        </a:rPr>
                        <a:t> </a:t>
                      </a:r>
                      <a:r>
                        <a:rPr kumimoji="0" lang="ru-RU" sz="12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Roboto" pitchFamily="2" charset="0"/>
                          <a:ea typeface="Roboto" pitchFamily="2" charset="0"/>
                          <a:cs typeface="Roboto" pitchFamily="2" charset="0"/>
                        </a:rPr>
                        <a:t>сайын</a:t>
                      </a: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Roboto" pitchFamily="2" charset="0"/>
                          <a:ea typeface="Roboto" pitchFamily="2" charset="0"/>
                          <a:cs typeface="Roboto" pitchFamily="2" charset="0"/>
                        </a:rPr>
                        <a:t> </a:t>
                      </a:r>
                    </a:p>
                    <a:p>
                      <a:pPr marL="0" marR="0" lvl="0" indent="0" algn="ctr" defTabSz="9112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Roboto" pitchFamily="2" charset="0"/>
                          <a:ea typeface="Roboto" pitchFamily="2" charset="0"/>
                          <a:cs typeface="Roboto" pitchFamily="2" charset="0"/>
                        </a:rPr>
                        <a:t>қыркүйек</a:t>
                      </a:r>
                      <a:endParaRPr kumimoji="0" lang="ru-RU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Roboto" pitchFamily="2" charset="0"/>
                        <a:ea typeface="Roboto" pitchFamily="2" charset="0"/>
                        <a:cs typeface="Roboto" pitchFamily="2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CE2"/>
                    </a:solidFill>
                  </a:tcPr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539552" y="5661249"/>
            <a:ext cx="828092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100" dirty="0" smtClean="0">
                <a:solidFill>
                  <a:srgbClr val="0000CC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*  </a:t>
            </a:r>
            <a:r>
              <a:rPr lang="ru-RU" sz="1100" dirty="0" err="1" smtClean="0">
                <a:solidFill>
                  <a:srgbClr val="0000CC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Қазақстан Республикасы</a:t>
            </a:r>
            <a:r>
              <a:rPr lang="ru-RU" sz="1100" dirty="0" smtClean="0">
                <a:solidFill>
                  <a:srgbClr val="0000CC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 </a:t>
            </a:r>
            <a:r>
              <a:rPr lang="ru-RU" sz="1100" dirty="0" err="1" smtClean="0">
                <a:solidFill>
                  <a:srgbClr val="0000CC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Стратегиялы</a:t>
            </a:r>
            <a:r>
              <a:rPr lang="kk-KZ" sz="1100" dirty="0" smtClean="0">
                <a:solidFill>
                  <a:srgbClr val="0000CC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қ жоспарлау және реформалар агенттігі </a:t>
            </a:r>
            <a:r>
              <a:rPr lang="ru-RU" sz="1100" dirty="0" err="1" smtClean="0">
                <a:solidFill>
                  <a:srgbClr val="0000CC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Ұлттық </a:t>
            </a:r>
            <a:r>
              <a:rPr lang="ru-RU" sz="1100" dirty="0" smtClean="0">
                <a:solidFill>
                  <a:srgbClr val="0000CC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статистика </a:t>
            </a:r>
            <a:r>
              <a:rPr lang="ru-RU" sz="1100" dirty="0" err="1" smtClean="0">
                <a:solidFill>
                  <a:srgbClr val="0000CC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бюросы</a:t>
            </a:r>
            <a:r>
              <a:rPr lang="ru-RU" sz="1100" dirty="0" smtClean="0">
                <a:solidFill>
                  <a:srgbClr val="0000CC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 </a:t>
            </a:r>
            <a:r>
              <a:rPr lang="ru-RU" sz="1100" dirty="0" err="1" smtClean="0">
                <a:solidFill>
                  <a:srgbClr val="0000CC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басшысының </a:t>
            </a:r>
            <a:r>
              <a:rPr lang="ru-RU" sz="1100" dirty="0" smtClean="0">
                <a:solidFill>
                  <a:srgbClr val="0000CC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2023 </a:t>
            </a:r>
            <a:r>
              <a:rPr lang="ru-RU" sz="1100" dirty="0" err="1" smtClean="0">
                <a:solidFill>
                  <a:srgbClr val="0000CC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жылғы </a:t>
            </a:r>
            <a:r>
              <a:rPr lang="ru-RU" sz="1100" dirty="0" smtClean="0">
                <a:solidFill>
                  <a:srgbClr val="0000CC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30 </a:t>
            </a:r>
            <a:r>
              <a:rPr lang="ru-RU" sz="1100" dirty="0" err="1" smtClean="0">
                <a:solidFill>
                  <a:srgbClr val="0000CC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маусымдағы </a:t>
            </a:r>
            <a:r>
              <a:rPr lang="ru-RU" sz="1100" dirty="0" smtClean="0">
                <a:solidFill>
                  <a:srgbClr val="0000CC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№ 109 </a:t>
            </a:r>
            <a:r>
              <a:rPr lang="ru-RU" sz="1100" dirty="0" err="1" smtClean="0">
                <a:solidFill>
                  <a:srgbClr val="0000CC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бұйрығымен бекітілген</a:t>
            </a:r>
            <a:r>
              <a:rPr lang="ru-RU" sz="1100" dirty="0" smtClean="0">
                <a:solidFill>
                  <a:srgbClr val="0000CC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 </a:t>
            </a:r>
            <a:r>
              <a:rPr lang="ru-RU" sz="1100" dirty="0" err="1" smtClean="0">
                <a:solidFill>
                  <a:srgbClr val="0000CC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Статистикалық жұмыстардың </a:t>
            </a:r>
            <a:r>
              <a:rPr lang="ru-RU" sz="1100" dirty="0" smtClean="0">
                <a:solidFill>
                  <a:srgbClr val="0000CC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2024 </a:t>
            </a:r>
            <a:r>
              <a:rPr lang="ru-RU" sz="1100" dirty="0" err="1" smtClean="0">
                <a:solidFill>
                  <a:srgbClr val="0000CC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жылға арналған жоспарына</a:t>
            </a:r>
            <a:r>
              <a:rPr lang="ru-RU" sz="1100" dirty="0" smtClean="0">
                <a:solidFill>
                  <a:srgbClr val="0000CC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 </a:t>
            </a:r>
            <a:r>
              <a:rPr lang="ru-RU" sz="1100" dirty="0" err="1" smtClean="0">
                <a:solidFill>
                  <a:srgbClr val="0000CC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сәйкес</a:t>
            </a:r>
            <a:r>
              <a:rPr lang="ru-RU" sz="1100" dirty="0" smtClean="0">
                <a:solidFill>
                  <a:srgbClr val="0000CC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395536" y="1124744"/>
            <a:ext cx="8358246" cy="5143536"/>
          </a:xfrm>
          <a:prstGeom prst="rect">
            <a:avLst/>
          </a:prstGeom>
          <a:noFill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anchor="t" anchorCtr="0"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36" name="Прямоугольник 35"/>
          <p:cNvSpPr/>
          <p:nvPr/>
        </p:nvSpPr>
        <p:spPr>
          <a:xfrm>
            <a:off x="500034" y="1214422"/>
            <a:ext cx="2000264" cy="364333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b="1" dirty="0" smtClean="0">
              <a:solidFill>
                <a:srgbClr val="FF0000"/>
              </a:solidFill>
              <a:latin typeface="+mj-lt"/>
            </a:endParaRPr>
          </a:p>
          <a:p>
            <a:pPr algn="ctr"/>
            <a:endParaRPr lang="ru-RU" sz="1200" b="1" dirty="0" smtClean="0">
              <a:solidFill>
                <a:srgbClr val="FF0000"/>
              </a:solidFill>
              <a:latin typeface="+mj-lt"/>
            </a:endParaRPr>
          </a:p>
          <a:p>
            <a:pPr algn="ctr"/>
            <a:endParaRPr lang="ru-RU" sz="1200" b="1" dirty="0" smtClean="0">
              <a:solidFill>
                <a:srgbClr val="FF0000"/>
              </a:solidFill>
              <a:latin typeface="+mj-lt"/>
            </a:endParaRPr>
          </a:p>
          <a:p>
            <a:pPr algn="ctr"/>
            <a:endParaRPr lang="ru-RU" sz="1200" b="1" dirty="0" smtClean="0">
              <a:solidFill>
                <a:srgbClr val="FF0000"/>
              </a:solidFill>
              <a:latin typeface="+mj-lt"/>
            </a:endParaRPr>
          </a:p>
          <a:p>
            <a:pPr algn="ctr"/>
            <a:endParaRPr lang="ru-RU" sz="1200" b="1" dirty="0" smtClean="0">
              <a:solidFill>
                <a:srgbClr val="FF0000"/>
              </a:solidFill>
              <a:latin typeface="+mj-lt"/>
            </a:endParaRPr>
          </a:p>
          <a:p>
            <a:pPr algn="ctr"/>
            <a:endParaRPr lang="ru-RU" sz="1200" b="1" dirty="0" smtClean="0">
              <a:solidFill>
                <a:srgbClr val="FF0000"/>
              </a:solidFill>
              <a:latin typeface="+mj-lt"/>
            </a:endParaRPr>
          </a:p>
          <a:p>
            <a:pPr algn="ctr"/>
            <a:endParaRPr lang="ru-RU" sz="1200" b="1" dirty="0" smtClean="0">
              <a:solidFill>
                <a:srgbClr val="FF0000"/>
              </a:solidFill>
              <a:latin typeface="+mj-lt"/>
            </a:endParaRPr>
          </a:p>
          <a:p>
            <a:pPr algn="ctr"/>
            <a:r>
              <a:rPr lang="ru-RU" sz="1200" b="1" dirty="0" err="1" smtClean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Жұмыс істеп</a:t>
            </a:r>
            <a:r>
              <a:rPr lang="ru-RU" sz="1200" b="1" dirty="0" smtClean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 </a:t>
            </a:r>
            <a:r>
              <a:rPr lang="ru-RU" sz="1200" b="1" dirty="0" err="1" smtClean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тұрған </a:t>
            </a:r>
            <a:r>
              <a:rPr lang="ru-RU" sz="1200" b="1" dirty="0" smtClean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ШОК </a:t>
            </a:r>
            <a:r>
              <a:rPr lang="ru-RU" sz="1200" b="1" dirty="0" err="1" smtClean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субъектілер</a:t>
            </a:r>
            <a:r>
              <a:rPr lang="ru-RU" sz="1200" b="1" dirty="0" smtClean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 саны</a:t>
            </a:r>
          </a:p>
          <a:p>
            <a:pPr algn="ctr"/>
            <a:endParaRPr lang="ru-RU" sz="1100" dirty="0" smtClean="0">
              <a:solidFill>
                <a:srgbClr val="FF0000"/>
              </a:solidFill>
              <a:latin typeface="Roboto" pitchFamily="2" charset="0"/>
              <a:ea typeface="Roboto" pitchFamily="2" charset="0"/>
              <a:cs typeface="Roboto" pitchFamily="2" charset="0"/>
            </a:endParaRPr>
          </a:p>
          <a:p>
            <a:pPr algn="ctr"/>
            <a:r>
              <a:rPr lang="ru-RU" sz="1600" b="1" dirty="0" smtClean="0">
                <a:solidFill>
                  <a:srgbClr val="0000FF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1818,8 </a:t>
            </a:r>
            <a:r>
              <a:rPr lang="ru-RU" sz="1600" b="1" dirty="0" err="1" smtClean="0">
                <a:solidFill>
                  <a:srgbClr val="0000FF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мың бірлік</a:t>
            </a:r>
            <a:endParaRPr lang="ru-RU" sz="1600" b="1" dirty="0" smtClean="0">
              <a:solidFill>
                <a:srgbClr val="0000FF"/>
              </a:solidFill>
              <a:latin typeface="Roboto" pitchFamily="2" charset="0"/>
              <a:ea typeface="Roboto" pitchFamily="2" charset="0"/>
              <a:cs typeface="Roboto" pitchFamily="2" charset="0"/>
            </a:endParaRPr>
          </a:p>
          <a:p>
            <a:pPr algn="ctr"/>
            <a:endParaRPr lang="ru-RU" sz="1100" dirty="0" smtClean="0">
              <a:solidFill>
                <a:srgbClr val="FF0000"/>
              </a:solidFill>
              <a:latin typeface="Roboto" pitchFamily="2" charset="0"/>
              <a:ea typeface="Roboto" pitchFamily="2" charset="0"/>
              <a:cs typeface="Roboto" pitchFamily="2" charset="0"/>
            </a:endParaRPr>
          </a:p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ШОК-та </a:t>
            </a:r>
            <a:r>
              <a:rPr lang="ru-RU" sz="1200" b="1" dirty="0" err="1" smtClean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жұмыспен қамтылғандар </a:t>
            </a:r>
            <a:r>
              <a:rPr lang="ru-RU" sz="1200" b="1" dirty="0" smtClean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саны</a:t>
            </a:r>
          </a:p>
          <a:p>
            <a:pPr algn="ctr"/>
            <a:endParaRPr lang="ru-RU" sz="1100" dirty="0" smtClean="0">
              <a:solidFill>
                <a:srgbClr val="FF0000"/>
              </a:solidFill>
              <a:latin typeface="Roboto" pitchFamily="2" charset="0"/>
              <a:ea typeface="Roboto" pitchFamily="2" charset="0"/>
              <a:cs typeface="Roboto" pitchFamily="2" charset="0"/>
            </a:endParaRPr>
          </a:p>
          <a:p>
            <a:pPr algn="ctr"/>
            <a:r>
              <a:rPr lang="ru-RU" sz="1600" b="1" dirty="0" smtClean="0">
                <a:solidFill>
                  <a:srgbClr val="0000FF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4107 </a:t>
            </a:r>
            <a:r>
              <a:rPr lang="ru-RU" sz="1600" b="1" dirty="0" err="1" smtClean="0">
                <a:solidFill>
                  <a:srgbClr val="0000FF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мың адам</a:t>
            </a:r>
            <a:endParaRPr lang="ru-RU" sz="1600" b="1" dirty="0" smtClean="0">
              <a:solidFill>
                <a:srgbClr val="0000FF"/>
              </a:solidFill>
              <a:latin typeface="Roboto" pitchFamily="2" charset="0"/>
              <a:ea typeface="Roboto" pitchFamily="2" charset="0"/>
              <a:cs typeface="Roboto" pitchFamily="2" charset="0"/>
            </a:endParaRPr>
          </a:p>
          <a:p>
            <a:pPr algn="ctr"/>
            <a:endParaRPr lang="ru-RU" sz="1100" dirty="0" smtClean="0">
              <a:solidFill>
                <a:srgbClr val="FF0000"/>
              </a:solidFill>
              <a:latin typeface="Roboto" pitchFamily="2" charset="0"/>
              <a:ea typeface="Roboto" pitchFamily="2" charset="0"/>
              <a:cs typeface="Roboto" pitchFamily="2" charset="0"/>
            </a:endParaRPr>
          </a:p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ШОК </a:t>
            </a:r>
            <a:r>
              <a:rPr lang="ru-RU" sz="1200" b="1" dirty="0" err="1" smtClean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субъектілерінің өнім </a:t>
            </a:r>
            <a:r>
              <a:rPr lang="ru-RU" sz="1200" b="1" dirty="0" smtClean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(</a:t>
            </a:r>
            <a:r>
              <a:rPr lang="ru-RU" sz="1200" b="1" dirty="0" err="1" smtClean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тауар</a:t>
            </a:r>
            <a:r>
              <a:rPr lang="ru-RU" sz="1200" b="1" dirty="0" smtClean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 мен </a:t>
            </a:r>
            <a:r>
              <a:rPr lang="kk-KZ" sz="1200" b="1" dirty="0" smtClean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қызмет</a:t>
            </a:r>
            <a:r>
              <a:rPr lang="en-US" sz="1200" b="1" dirty="0" smtClean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)</a:t>
            </a:r>
            <a:r>
              <a:rPr lang="ru-RU" sz="1200" b="1" dirty="0" smtClean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 </a:t>
            </a:r>
            <a:r>
              <a:rPr lang="ru-RU" sz="1200" b="1" dirty="0" err="1" smtClean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шығарылымы</a:t>
            </a:r>
            <a:endParaRPr lang="ru-RU" sz="1200" b="1" dirty="0" smtClean="0">
              <a:solidFill>
                <a:schemeClr val="tx1"/>
              </a:solidFill>
              <a:latin typeface="Roboto" pitchFamily="2" charset="0"/>
              <a:ea typeface="Roboto" pitchFamily="2" charset="0"/>
              <a:cs typeface="Roboto" pitchFamily="2" charset="0"/>
            </a:endParaRPr>
          </a:p>
          <a:p>
            <a:pPr algn="ctr"/>
            <a:endParaRPr lang="ru-RU" sz="1100" dirty="0" smtClean="0">
              <a:solidFill>
                <a:srgbClr val="FF0000"/>
              </a:solidFill>
              <a:latin typeface="Roboto" pitchFamily="2" charset="0"/>
              <a:ea typeface="Roboto" pitchFamily="2" charset="0"/>
              <a:cs typeface="Roboto" pitchFamily="2" charset="0"/>
            </a:endParaRPr>
          </a:p>
          <a:p>
            <a:pPr algn="ctr"/>
            <a:r>
              <a:rPr lang="ru-RU" sz="1600" b="1" dirty="0" smtClean="0">
                <a:solidFill>
                  <a:srgbClr val="0000FF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54794,1 млрд. </a:t>
            </a:r>
            <a:r>
              <a:rPr lang="ru-RU" sz="1600" b="1" dirty="0" err="1" smtClean="0">
                <a:solidFill>
                  <a:srgbClr val="0000FF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тг</a:t>
            </a:r>
            <a:r>
              <a:rPr lang="ru-RU" sz="1600" b="1" dirty="0" smtClean="0">
                <a:solidFill>
                  <a:srgbClr val="0000FF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.</a:t>
            </a:r>
          </a:p>
          <a:p>
            <a:pPr algn="ctr"/>
            <a:endParaRPr lang="ru-RU" sz="1100" dirty="0" smtClean="0">
              <a:solidFill>
                <a:srgbClr val="FF0000"/>
              </a:solidFill>
              <a:latin typeface="+mj-lt"/>
            </a:endParaRPr>
          </a:p>
          <a:p>
            <a:pPr algn="ctr"/>
            <a:endParaRPr lang="ru-RU" sz="1100" dirty="0" smtClean="0">
              <a:solidFill>
                <a:srgbClr val="FF0000"/>
              </a:solidFill>
              <a:latin typeface="+mj-lt"/>
            </a:endParaRPr>
          </a:p>
          <a:p>
            <a:pPr algn="ctr"/>
            <a:endParaRPr lang="ru-RU" sz="1100" dirty="0" smtClean="0">
              <a:solidFill>
                <a:srgbClr val="FF0000"/>
              </a:solidFill>
              <a:latin typeface="+mj-lt"/>
            </a:endParaRPr>
          </a:p>
          <a:p>
            <a:pPr algn="ctr"/>
            <a:endParaRPr lang="ru-RU" sz="11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6715140" y="1214422"/>
            <a:ext cx="2000264" cy="364333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b="1" dirty="0" smtClean="0">
              <a:solidFill>
                <a:srgbClr val="FF0000"/>
              </a:solidFill>
              <a:latin typeface="+mj-lt"/>
            </a:endParaRPr>
          </a:p>
          <a:p>
            <a:pPr algn="ctr"/>
            <a:endParaRPr lang="ru-RU" sz="1200" b="1" dirty="0" smtClean="0">
              <a:solidFill>
                <a:srgbClr val="FF0000"/>
              </a:solidFill>
              <a:latin typeface="+mj-lt"/>
            </a:endParaRPr>
          </a:p>
          <a:p>
            <a:pPr algn="ctr"/>
            <a:endParaRPr lang="ru-RU" sz="1200" b="1" dirty="0" smtClean="0">
              <a:solidFill>
                <a:srgbClr val="FF0000"/>
              </a:solidFill>
              <a:latin typeface="+mj-lt"/>
            </a:endParaRPr>
          </a:p>
          <a:p>
            <a:pPr algn="ctr"/>
            <a:endParaRPr lang="ru-RU" sz="1200" b="1" dirty="0" smtClean="0">
              <a:solidFill>
                <a:srgbClr val="FF0000"/>
              </a:solidFill>
              <a:latin typeface="+mj-lt"/>
            </a:endParaRPr>
          </a:p>
          <a:p>
            <a:pPr algn="ctr"/>
            <a:endParaRPr lang="ru-RU" sz="1200" b="1" dirty="0" smtClean="0">
              <a:solidFill>
                <a:srgbClr val="FF0000"/>
              </a:solidFill>
              <a:latin typeface="+mj-lt"/>
            </a:endParaRPr>
          </a:p>
          <a:p>
            <a:pPr algn="ctr"/>
            <a:endParaRPr lang="ru-RU" sz="1200" b="1" dirty="0" smtClean="0">
              <a:solidFill>
                <a:srgbClr val="FF0000"/>
              </a:solidFill>
              <a:latin typeface="+mj-lt"/>
            </a:endParaRPr>
          </a:p>
          <a:p>
            <a:pPr algn="ctr"/>
            <a:endParaRPr lang="kk-KZ" sz="1200" b="1" dirty="0" smtClean="0">
              <a:solidFill>
                <a:schemeClr val="tx1"/>
              </a:solidFill>
              <a:latin typeface="+mj-lt"/>
            </a:endParaRPr>
          </a:p>
          <a:p>
            <a:pPr algn="ctr"/>
            <a:endParaRPr lang="kk-KZ" sz="1200" b="1" dirty="0" smtClean="0">
              <a:solidFill>
                <a:schemeClr val="tx1"/>
              </a:solidFill>
              <a:latin typeface="+mj-lt"/>
            </a:endParaRPr>
          </a:p>
          <a:p>
            <a:pPr algn="ctr"/>
            <a:r>
              <a:rPr lang="kk-KZ" sz="1200" b="1" dirty="0" smtClean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Тіркелген жалпы санынан шағын және орта кәсіпкерліктің қолданыстағы субъектілерінің  үлесі</a:t>
            </a:r>
            <a:endParaRPr lang="ru-RU" sz="1200" b="1" dirty="0" smtClean="0">
              <a:solidFill>
                <a:schemeClr val="tx1"/>
              </a:solidFill>
              <a:latin typeface="Roboto" pitchFamily="2" charset="0"/>
              <a:ea typeface="Roboto" pitchFamily="2" charset="0"/>
              <a:cs typeface="Roboto" pitchFamily="2" charset="0"/>
            </a:endParaRPr>
          </a:p>
          <a:p>
            <a:pPr algn="ctr"/>
            <a:endParaRPr lang="ru-RU" sz="3200" b="1" dirty="0" smtClean="0">
              <a:solidFill>
                <a:srgbClr val="0000FF"/>
              </a:solidFill>
              <a:latin typeface="Roboto" pitchFamily="2" charset="0"/>
              <a:ea typeface="Roboto" pitchFamily="2" charset="0"/>
              <a:cs typeface="Roboto" pitchFamily="2" charset="0"/>
            </a:endParaRPr>
          </a:p>
          <a:p>
            <a:pPr algn="ctr"/>
            <a:endParaRPr lang="ru-RU" sz="3200" b="1" dirty="0" smtClean="0">
              <a:solidFill>
                <a:srgbClr val="0000FF"/>
              </a:solidFill>
              <a:latin typeface="Roboto" pitchFamily="2" charset="0"/>
              <a:ea typeface="Roboto" pitchFamily="2" charset="0"/>
              <a:cs typeface="Roboto" pitchFamily="2" charset="0"/>
            </a:endParaRPr>
          </a:p>
          <a:p>
            <a:pPr algn="ctr"/>
            <a:r>
              <a:rPr lang="ru-RU" sz="3200" b="1" dirty="0" smtClean="0">
                <a:solidFill>
                  <a:srgbClr val="0000FF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89,8%</a:t>
            </a:r>
          </a:p>
          <a:p>
            <a:pPr algn="ctr"/>
            <a:endParaRPr lang="ru-RU" sz="1200" b="1" dirty="0" smtClean="0">
              <a:solidFill>
                <a:srgbClr val="FF0000"/>
              </a:solidFill>
              <a:latin typeface="+mj-lt"/>
            </a:endParaRPr>
          </a:p>
          <a:p>
            <a:pPr algn="ctr"/>
            <a:endParaRPr lang="ru-RU" sz="1200" b="1" dirty="0" smtClean="0">
              <a:solidFill>
                <a:srgbClr val="FF0000"/>
              </a:solidFill>
              <a:latin typeface="+mj-lt"/>
            </a:endParaRPr>
          </a:p>
          <a:p>
            <a:pPr algn="ctr"/>
            <a:endParaRPr lang="ru-RU" sz="1200" b="1" dirty="0" smtClean="0">
              <a:solidFill>
                <a:srgbClr val="FF0000"/>
              </a:solidFill>
              <a:latin typeface="+mj-lt"/>
            </a:endParaRPr>
          </a:p>
          <a:p>
            <a:pPr algn="ctr"/>
            <a:endParaRPr lang="ru-RU" sz="1200" b="1" dirty="0" smtClean="0">
              <a:solidFill>
                <a:srgbClr val="FF0000"/>
              </a:solidFill>
              <a:latin typeface="+mj-lt"/>
            </a:endParaRPr>
          </a:p>
          <a:p>
            <a:pPr algn="ctr"/>
            <a:endParaRPr lang="ru-RU" sz="1200" b="1" dirty="0" smtClean="0">
              <a:solidFill>
                <a:srgbClr val="FF0000"/>
              </a:solidFill>
              <a:latin typeface="+mj-lt"/>
            </a:endParaRPr>
          </a:p>
          <a:p>
            <a:pPr algn="ctr"/>
            <a:endParaRPr lang="ru-RU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571472" y="1285860"/>
            <a:ext cx="1857388" cy="500066"/>
          </a:xfrm>
          <a:prstGeom prst="rect">
            <a:avLst/>
          </a:prstGeom>
          <a:solidFill>
            <a:srgbClr val="4B99DF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2022</a:t>
            </a:r>
            <a:endParaRPr lang="ru-RU" b="1" dirty="0">
              <a:solidFill>
                <a:schemeClr val="tx1"/>
              </a:solidFill>
              <a:latin typeface="Roboto" pitchFamily="2" charset="0"/>
              <a:ea typeface="Roboto" pitchFamily="2" charset="0"/>
              <a:cs typeface="Roboto" pitchFamily="2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6786578" y="1285860"/>
            <a:ext cx="1857388" cy="500066"/>
          </a:xfrm>
          <a:prstGeom prst="rect">
            <a:avLst/>
          </a:prstGeom>
          <a:solidFill>
            <a:srgbClr val="4B99DF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2022</a:t>
            </a:r>
            <a:endParaRPr lang="ru-RU" b="1" dirty="0">
              <a:solidFill>
                <a:schemeClr val="tx1"/>
              </a:solidFill>
              <a:latin typeface="Roboto" pitchFamily="2" charset="0"/>
              <a:ea typeface="Roboto" pitchFamily="2" charset="0"/>
              <a:cs typeface="Roboto" pitchFamily="2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3131840" y="3284984"/>
            <a:ext cx="642942" cy="64693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900" dirty="0" smtClean="0">
              <a:latin typeface="+mj-lt"/>
            </a:endParaRPr>
          </a:p>
          <a:p>
            <a:pPr algn="ctr"/>
            <a:r>
              <a:rPr lang="ru-RU" sz="900" b="1" dirty="0" smtClean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ОК</a:t>
            </a:r>
          </a:p>
          <a:p>
            <a:pPr algn="ctr"/>
            <a:endParaRPr lang="ru-RU" sz="1000" dirty="0" smtClean="0">
              <a:latin typeface="+mj-lt"/>
            </a:endParaRPr>
          </a:p>
          <a:p>
            <a:pPr algn="ctr"/>
            <a:r>
              <a:rPr lang="ru-RU" sz="1000" dirty="0" smtClean="0">
                <a:latin typeface="+mj-lt"/>
              </a:rPr>
              <a:t>о</a:t>
            </a:r>
            <a:endParaRPr lang="ru-RU" sz="1000" dirty="0">
              <a:latin typeface="+mj-lt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3851920" y="1916832"/>
            <a:ext cx="643512" cy="192882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900" b="1" dirty="0" smtClean="0">
              <a:solidFill>
                <a:schemeClr val="tx1"/>
              </a:solidFill>
              <a:latin typeface="+mj-lt"/>
            </a:endParaRPr>
          </a:p>
          <a:p>
            <a:pPr algn="ctr"/>
            <a:endParaRPr lang="ru-RU" sz="900" b="1" dirty="0" smtClean="0">
              <a:solidFill>
                <a:schemeClr val="tx1"/>
              </a:solidFill>
              <a:latin typeface="+mj-lt"/>
            </a:endParaRPr>
          </a:p>
          <a:p>
            <a:pPr algn="ctr"/>
            <a:r>
              <a:rPr lang="ru-RU" sz="900" b="1" dirty="0" smtClean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ДК</a:t>
            </a:r>
          </a:p>
          <a:p>
            <a:pPr algn="ctr"/>
            <a:endParaRPr lang="ru-RU" sz="1200" dirty="0" smtClean="0">
              <a:latin typeface="+mj-lt"/>
            </a:endParaRPr>
          </a:p>
          <a:p>
            <a:pPr algn="ctr"/>
            <a:endParaRPr lang="ru-RU" sz="1200" dirty="0" smtClean="0">
              <a:latin typeface="+mj-lt"/>
            </a:endParaRPr>
          </a:p>
          <a:p>
            <a:pPr algn="ctr"/>
            <a:endParaRPr lang="ru-RU" sz="1200" dirty="0" smtClean="0">
              <a:latin typeface="+mj-lt"/>
            </a:endParaRPr>
          </a:p>
          <a:p>
            <a:pPr algn="ctr"/>
            <a:endParaRPr lang="ru-RU" sz="1200" dirty="0" smtClean="0">
              <a:latin typeface="+mj-lt"/>
            </a:endParaRPr>
          </a:p>
          <a:p>
            <a:pPr algn="ctr"/>
            <a:endParaRPr lang="ru-RU" sz="1200" dirty="0" smtClean="0">
              <a:latin typeface="+mj-lt"/>
            </a:endParaRPr>
          </a:p>
          <a:p>
            <a:pPr algn="ctr"/>
            <a:endParaRPr lang="ru-RU" sz="1200" dirty="0" smtClean="0">
              <a:latin typeface="+mj-lt"/>
            </a:endParaRPr>
          </a:p>
          <a:p>
            <a:pPr algn="ctr"/>
            <a:endParaRPr lang="ru-RU" sz="1200" dirty="0" smtClean="0">
              <a:latin typeface="+mj-lt"/>
            </a:endParaRPr>
          </a:p>
          <a:p>
            <a:pPr algn="ctr"/>
            <a:endParaRPr lang="ru-RU" sz="1200" dirty="0" smtClean="0">
              <a:latin typeface="+mj-lt"/>
            </a:endParaRPr>
          </a:p>
          <a:p>
            <a:pPr algn="ctr"/>
            <a:endParaRPr lang="ru-RU" sz="1200" dirty="0" smtClean="0">
              <a:latin typeface="+mj-lt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4572000" y="3000372"/>
            <a:ext cx="649212" cy="857256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 dirty="0" smtClean="0">
              <a:latin typeface="+mj-lt"/>
            </a:endParaRPr>
          </a:p>
          <a:p>
            <a:pPr algn="ctr"/>
            <a:endParaRPr lang="ru-RU" sz="900" b="1" dirty="0" smtClean="0">
              <a:solidFill>
                <a:schemeClr val="tx1"/>
              </a:solidFill>
              <a:latin typeface="+mj-lt"/>
            </a:endParaRPr>
          </a:p>
          <a:p>
            <a:pPr algn="ctr"/>
            <a:endParaRPr lang="ru-RU" sz="900" b="1" dirty="0" smtClean="0">
              <a:solidFill>
                <a:schemeClr val="tx1"/>
              </a:solidFill>
              <a:latin typeface="+mj-lt"/>
            </a:endParaRPr>
          </a:p>
          <a:p>
            <a:pPr algn="ctr"/>
            <a:r>
              <a:rPr lang="ru-RU" sz="900" b="1" dirty="0" smtClean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ШК</a:t>
            </a:r>
          </a:p>
          <a:p>
            <a:pPr algn="ctr"/>
            <a:endParaRPr lang="ru-RU" sz="1000" dirty="0" smtClean="0">
              <a:latin typeface="+mj-lt"/>
            </a:endParaRPr>
          </a:p>
          <a:p>
            <a:pPr algn="ctr"/>
            <a:endParaRPr lang="ru-RU" sz="1000" dirty="0" smtClean="0">
              <a:latin typeface="+mj-lt"/>
            </a:endParaRPr>
          </a:p>
          <a:p>
            <a:pPr algn="ctr"/>
            <a:endParaRPr lang="ru-RU" sz="1000" dirty="0" smtClean="0">
              <a:latin typeface="+mj-lt"/>
            </a:endParaRPr>
          </a:p>
          <a:p>
            <a:pPr algn="ctr"/>
            <a:endParaRPr lang="ru-RU" sz="1000" dirty="0" smtClean="0">
              <a:latin typeface="+mj-lt"/>
            </a:endParaRPr>
          </a:p>
          <a:p>
            <a:pPr algn="ctr"/>
            <a:endParaRPr lang="ru-RU" sz="1000" dirty="0">
              <a:latin typeface="+mj-lt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5292080" y="2852936"/>
            <a:ext cx="642942" cy="1000132"/>
          </a:xfrm>
          <a:prstGeom prst="rect">
            <a:avLst/>
          </a:prstGeom>
          <a:solidFill>
            <a:srgbClr val="92D05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900" b="1" dirty="0" smtClean="0">
              <a:solidFill>
                <a:schemeClr val="tx1"/>
              </a:solidFill>
              <a:latin typeface="+mj-lt"/>
            </a:endParaRPr>
          </a:p>
          <a:p>
            <a:pPr algn="ctr"/>
            <a:r>
              <a:rPr lang="ru-RU" sz="900" b="1" dirty="0" smtClean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ШФҚ</a:t>
            </a:r>
          </a:p>
          <a:p>
            <a:pPr algn="ctr"/>
            <a:endParaRPr lang="ru-RU" sz="1000" dirty="0" smtClean="0">
              <a:latin typeface="+mj-lt"/>
            </a:endParaRPr>
          </a:p>
          <a:p>
            <a:pPr algn="ctr"/>
            <a:endParaRPr lang="ru-RU" sz="1000" dirty="0" smtClean="0">
              <a:latin typeface="+mj-lt"/>
            </a:endParaRPr>
          </a:p>
          <a:p>
            <a:pPr algn="ctr"/>
            <a:endParaRPr lang="ru-RU" sz="1000" dirty="0" smtClean="0">
              <a:latin typeface="+mj-lt"/>
            </a:endParaRPr>
          </a:p>
          <a:p>
            <a:pPr algn="ctr"/>
            <a:endParaRPr lang="ru-RU" sz="1000" dirty="0">
              <a:latin typeface="+mj-lt"/>
            </a:endParaRPr>
          </a:p>
        </p:txBody>
      </p:sp>
      <p:sp>
        <p:nvSpPr>
          <p:cNvPr id="40" name="Овал 39"/>
          <p:cNvSpPr/>
          <p:nvPr/>
        </p:nvSpPr>
        <p:spPr>
          <a:xfrm>
            <a:off x="2555776" y="3501008"/>
            <a:ext cx="4071966" cy="2714644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000099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ШОК </a:t>
            </a:r>
            <a:r>
              <a:rPr lang="ru-RU" sz="3600" b="1" dirty="0" err="1" smtClean="0">
                <a:solidFill>
                  <a:srgbClr val="000099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Құрылымы</a:t>
            </a:r>
            <a:endParaRPr lang="ru-RU" sz="3600" b="1" dirty="0">
              <a:solidFill>
                <a:srgbClr val="000099"/>
              </a:solidFill>
              <a:latin typeface="Roboto" pitchFamily="2" charset="0"/>
              <a:ea typeface="Roboto" pitchFamily="2" charset="0"/>
              <a:cs typeface="Roboto" pitchFamily="2" charset="0"/>
            </a:endParaRPr>
          </a:p>
        </p:txBody>
      </p:sp>
      <p:sp>
        <p:nvSpPr>
          <p:cNvPr id="46" name="Солнце 45"/>
          <p:cNvSpPr/>
          <p:nvPr/>
        </p:nvSpPr>
        <p:spPr>
          <a:xfrm>
            <a:off x="3347864" y="2996952"/>
            <a:ext cx="214314" cy="214314"/>
          </a:xfrm>
          <a:prstGeom prst="su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Солнце 46"/>
          <p:cNvSpPr/>
          <p:nvPr/>
        </p:nvSpPr>
        <p:spPr>
          <a:xfrm>
            <a:off x="4067944" y="1628800"/>
            <a:ext cx="214314" cy="214314"/>
          </a:xfrm>
          <a:prstGeom prst="su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Солнце 47"/>
          <p:cNvSpPr/>
          <p:nvPr/>
        </p:nvSpPr>
        <p:spPr>
          <a:xfrm>
            <a:off x="4788024" y="2708920"/>
            <a:ext cx="214314" cy="214314"/>
          </a:xfrm>
          <a:prstGeom prst="sun">
            <a:avLst/>
          </a:prstGeom>
          <a:solidFill>
            <a:schemeClr val="bg2">
              <a:lumMod val="5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Солнце 48"/>
          <p:cNvSpPr/>
          <p:nvPr/>
        </p:nvSpPr>
        <p:spPr>
          <a:xfrm>
            <a:off x="5508104" y="2564904"/>
            <a:ext cx="216024" cy="214314"/>
          </a:xfrm>
          <a:prstGeom prst="su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Прямоугольник 51"/>
          <p:cNvSpPr/>
          <p:nvPr/>
        </p:nvSpPr>
        <p:spPr>
          <a:xfrm>
            <a:off x="3851920" y="1196752"/>
            <a:ext cx="642942" cy="35719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67,9%</a:t>
            </a:r>
            <a:endParaRPr lang="ru-RU" sz="1200" b="1" dirty="0">
              <a:solidFill>
                <a:schemeClr val="tx1"/>
              </a:solidFill>
              <a:latin typeface="Roboto" pitchFamily="2" charset="0"/>
              <a:ea typeface="Roboto" pitchFamily="2" charset="0"/>
              <a:cs typeface="Roboto" pitchFamily="2" charset="0"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5292080" y="2132856"/>
            <a:ext cx="642942" cy="357190"/>
          </a:xfrm>
          <a:prstGeom prst="rect">
            <a:avLst/>
          </a:prstGeom>
          <a:solidFill>
            <a:srgbClr val="92D05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13,2%</a:t>
            </a:r>
            <a:endParaRPr lang="ru-RU" sz="1200" b="1" dirty="0">
              <a:solidFill>
                <a:schemeClr val="tx1"/>
              </a:solidFill>
              <a:latin typeface="Roboto" pitchFamily="2" charset="0"/>
              <a:ea typeface="Roboto" pitchFamily="2" charset="0"/>
              <a:cs typeface="Roboto" pitchFamily="2" charset="0"/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4572000" y="2276872"/>
            <a:ext cx="642942" cy="357190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18,7%</a:t>
            </a:r>
            <a:endParaRPr lang="ru-RU" sz="1200" b="1" dirty="0">
              <a:solidFill>
                <a:schemeClr val="tx1"/>
              </a:solidFill>
              <a:latin typeface="Roboto" pitchFamily="2" charset="0"/>
              <a:ea typeface="Roboto" pitchFamily="2" charset="0"/>
              <a:cs typeface="Roboto" pitchFamily="2" charset="0"/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3131840" y="2564904"/>
            <a:ext cx="642942" cy="35719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0,2%</a:t>
            </a:r>
            <a:endParaRPr lang="ru-RU" sz="1200" b="1" dirty="0">
              <a:solidFill>
                <a:schemeClr val="tx1"/>
              </a:solidFill>
              <a:latin typeface="Roboto" pitchFamily="2" charset="0"/>
              <a:ea typeface="Roboto" pitchFamily="2" charset="0"/>
              <a:cs typeface="Roboto" pitchFamily="2" charset="0"/>
            </a:endParaRPr>
          </a:p>
        </p:txBody>
      </p:sp>
      <p:sp>
        <p:nvSpPr>
          <p:cNvPr id="56" name="Скругленный прямоугольник 55"/>
          <p:cNvSpPr/>
          <p:nvPr/>
        </p:nvSpPr>
        <p:spPr>
          <a:xfrm>
            <a:off x="500034" y="4929198"/>
            <a:ext cx="2000264" cy="1285884"/>
          </a:xfrm>
          <a:prstGeom prst="roundRect">
            <a:avLst/>
          </a:prstGeom>
          <a:solidFill>
            <a:srgbClr val="B6CBFA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002060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1000 </a:t>
            </a:r>
            <a:r>
              <a:rPr lang="ru-RU" sz="1200" b="1" dirty="0" err="1" smtClean="0">
                <a:solidFill>
                  <a:srgbClr val="002060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қазақстандықтарға құралады</a:t>
            </a:r>
            <a:r>
              <a:rPr lang="ru-RU" sz="1200" b="1" dirty="0" smtClean="0">
                <a:solidFill>
                  <a:srgbClr val="002060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 </a:t>
            </a:r>
          </a:p>
          <a:p>
            <a:pPr algn="ctr"/>
            <a:r>
              <a:rPr lang="ru-RU" sz="3200" b="1" smtClean="0">
                <a:solidFill>
                  <a:srgbClr val="002060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92 </a:t>
            </a:r>
            <a:r>
              <a:rPr lang="ru-RU" sz="3200" b="1" dirty="0" smtClean="0">
                <a:solidFill>
                  <a:srgbClr val="002060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ШОК</a:t>
            </a:r>
            <a:endParaRPr lang="ru-RU" sz="3200" b="1" dirty="0">
              <a:solidFill>
                <a:srgbClr val="002060"/>
              </a:solidFill>
              <a:latin typeface="Roboto" pitchFamily="2" charset="0"/>
              <a:ea typeface="Roboto" pitchFamily="2" charset="0"/>
              <a:cs typeface="Roboto" pitchFamily="2" charset="0"/>
            </a:endParaRPr>
          </a:p>
        </p:txBody>
      </p:sp>
      <p:sp>
        <p:nvSpPr>
          <p:cNvPr id="57" name="Скругленный прямоугольник 56"/>
          <p:cNvSpPr/>
          <p:nvPr/>
        </p:nvSpPr>
        <p:spPr>
          <a:xfrm>
            <a:off x="6715140" y="4929198"/>
            <a:ext cx="2000264" cy="1285884"/>
          </a:xfrm>
          <a:prstGeom prst="roundRect">
            <a:avLst/>
          </a:prstGeom>
          <a:solidFill>
            <a:srgbClr val="B6CBFA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err="1" smtClean="0">
                <a:solidFill>
                  <a:srgbClr val="002060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ЖІӨ-дегі ШОҚ-</a:t>
            </a:r>
            <a:r>
              <a:rPr lang="ru-RU" sz="1600" b="1" dirty="0" err="1" smtClean="0">
                <a:solidFill>
                  <a:schemeClr val="tx1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тің</a:t>
            </a:r>
            <a:r>
              <a:rPr lang="ru-RU" sz="1600" b="1" dirty="0" err="1" smtClean="0">
                <a:solidFill>
                  <a:srgbClr val="002060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 үлесі</a:t>
            </a:r>
            <a:endParaRPr lang="ru-RU" sz="1600" b="1" dirty="0" smtClean="0">
              <a:solidFill>
                <a:srgbClr val="002060"/>
              </a:solidFill>
              <a:latin typeface="Roboto" pitchFamily="2" charset="0"/>
              <a:ea typeface="Roboto" pitchFamily="2" charset="0"/>
              <a:cs typeface="Roboto" pitchFamily="2" charset="0"/>
            </a:endParaRPr>
          </a:p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35,1% </a:t>
            </a:r>
          </a:p>
        </p:txBody>
      </p:sp>
      <p:sp>
        <p:nvSpPr>
          <p:cNvPr id="60" name="Стрелка вверх 59"/>
          <p:cNvSpPr/>
          <p:nvPr/>
        </p:nvSpPr>
        <p:spPr>
          <a:xfrm>
            <a:off x="7429520" y="3143248"/>
            <a:ext cx="571504" cy="500066"/>
          </a:xfrm>
          <a:prstGeom prst="upArrow">
            <a:avLst/>
          </a:prstGeom>
          <a:solidFill>
            <a:schemeClr val="bg2">
              <a:lumMod val="5000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Заголовок 1"/>
          <p:cNvSpPr>
            <a:spLocks noGrp="1"/>
          </p:cNvSpPr>
          <p:nvPr>
            <p:ph type="ctrTitle"/>
          </p:nvPr>
        </p:nvSpPr>
        <p:spPr>
          <a:xfrm>
            <a:off x="467544" y="404665"/>
            <a:ext cx="8064896" cy="648072"/>
          </a:xfrm>
        </p:spPr>
        <p:txBody>
          <a:bodyPr anchor="t">
            <a:normAutofit/>
          </a:bodyPr>
          <a:lstStyle/>
          <a:p>
            <a:pPr algn="l"/>
            <a:r>
              <a:rPr lang="ru-RU" sz="2000" b="1" dirty="0" smtClean="0">
                <a:latin typeface="Roboto" pitchFamily="2" charset="0"/>
                <a:ea typeface="Roboto" pitchFamily="2" charset="0"/>
                <a:cs typeface="Roboto" pitchFamily="2" charset="0"/>
              </a:rPr>
              <a:t>2022 </a:t>
            </a:r>
            <a:r>
              <a:rPr lang="ru-RU" sz="2000" b="1" dirty="0" err="1" smtClean="0">
                <a:latin typeface="Roboto" pitchFamily="2" charset="0"/>
                <a:ea typeface="Roboto" pitchFamily="2" charset="0"/>
                <a:cs typeface="Roboto" pitchFamily="2" charset="0"/>
              </a:rPr>
              <a:t>жылғы </a:t>
            </a:r>
            <a:r>
              <a:rPr lang="ru-RU" sz="2000" b="1" dirty="0" smtClean="0">
                <a:latin typeface="Roboto" pitchFamily="2" charset="0"/>
                <a:ea typeface="Roboto" pitchFamily="2" charset="0"/>
                <a:cs typeface="Roboto" pitchFamily="2" charset="0"/>
              </a:rPr>
              <a:t>ШОК </a:t>
            </a:r>
            <a:r>
              <a:rPr lang="ru-RU" sz="2000" b="1" dirty="0" err="1" smtClean="0">
                <a:latin typeface="Roboto" pitchFamily="2" charset="0"/>
                <a:ea typeface="Roboto" pitchFamily="2" charset="0"/>
                <a:cs typeface="Roboto" pitchFamily="2" charset="0"/>
              </a:rPr>
              <a:t>субъектілер</a:t>
            </a:r>
            <a:r>
              <a:rPr lang="ru-RU" sz="2000" b="1" dirty="0" smtClean="0">
                <a:latin typeface="Roboto" pitchFamily="2" charset="0"/>
                <a:ea typeface="Roboto" pitchFamily="2" charset="0"/>
                <a:cs typeface="Roboto" pitchFamily="2" charset="0"/>
              </a:rPr>
              <a:t> </a:t>
            </a:r>
            <a:r>
              <a:rPr lang="ru-RU" sz="2000" b="1" dirty="0" err="1" smtClean="0">
                <a:latin typeface="Roboto" pitchFamily="2" charset="0"/>
                <a:ea typeface="Roboto" pitchFamily="2" charset="0"/>
                <a:cs typeface="Roboto" pitchFamily="2" charset="0"/>
              </a:rPr>
              <a:t>қызметінің негізгі</a:t>
            </a:r>
            <a:r>
              <a:rPr lang="ru-RU" sz="2000" b="1" dirty="0" smtClean="0">
                <a:latin typeface="Roboto" pitchFamily="2" charset="0"/>
                <a:ea typeface="Roboto" pitchFamily="2" charset="0"/>
                <a:cs typeface="Roboto" pitchFamily="2" charset="0"/>
              </a:rPr>
              <a:t> </a:t>
            </a:r>
            <a:r>
              <a:rPr lang="ru-RU" sz="2000" b="1" dirty="0" err="1" smtClean="0">
                <a:latin typeface="Roboto" pitchFamily="2" charset="0"/>
                <a:ea typeface="Roboto" pitchFamily="2" charset="0"/>
                <a:cs typeface="Roboto" pitchFamily="2" charset="0"/>
              </a:rPr>
              <a:t>көрсеткіштері</a:t>
            </a:r>
            <a:endParaRPr lang="ru-RU" sz="2000" b="1" baseline="30000" dirty="0">
              <a:latin typeface="Roboto" pitchFamily="2" charset="0"/>
              <a:ea typeface="Roboto" pitchFamily="2" charset="0"/>
              <a:cs typeface="Roboto" pitchFamily="2" charset="0"/>
            </a:endParaRPr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>
            <a:off x="539552" y="836712"/>
            <a:ext cx="80648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2133</TotalTime>
  <Words>555</Words>
  <Application>Microsoft Office PowerPoint</Application>
  <PresentationFormat>Экран (4:3)</PresentationFormat>
  <Paragraphs>171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Шағын және орта кәсіпкерліктің мониторингі</vt:lpstr>
      <vt:lpstr>ӘДІСНАМА</vt:lpstr>
      <vt:lpstr>Көрсеткіштердің құрылымы және ақпараттың дереккөздері</vt:lpstr>
      <vt:lpstr>ЖІӨ-ге ШОК-тің бағалау үлесі </vt:lpstr>
      <vt:lpstr>ШОК субъектілерімен өнім шығарылымның НКИ есебі</vt:lpstr>
      <vt:lpstr>Жариялымдардың мерзімі</vt:lpstr>
      <vt:lpstr>2022 жылғы ШОК субъектілер қызметінің негізгі көрсеткіштері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JinKinzero</dc:creator>
  <cp:lastModifiedBy>a.kurmanbayeva</cp:lastModifiedBy>
  <cp:revision>408</cp:revision>
  <dcterms:created xsi:type="dcterms:W3CDTF">2016-12-19T01:06:31Z</dcterms:created>
  <dcterms:modified xsi:type="dcterms:W3CDTF">2024-01-23T04:26:30Z</dcterms:modified>
</cp:coreProperties>
</file>